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 Id="rIdBdvLink1" Type="http://schemas.openxmlformats.org/officeDocument/2006/relationships/hyperlink" Target="https://burodevakmannen.nl/" TargetMode="Externa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 Id="rIdBdvLink1" Type="http://schemas.openxmlformats.org/officeDocument/2006/relationships/hyperlink" Target="https://burodevakmannen.nl/" TargetMode="Externa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 Id="rIdBdvLink1" Type="http://schemas.openxmlformats.org/officeDocument/2006/relationships/hyperlink" Target="https://burodevakmannen.nl/" TargetMode="Externa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 Id="rIdBdvLink1" Type="http://schemas.openxmlformats.org/officeDocument/2006/relationships/hyperlink" Target="https://burodevakmannen.nl/" TargetMode="Externa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 Id="rIdBdvLink1" Type="http://schemas.openxmlformats.org/officeDocument/2006/relationships/hyperlink" Target="https://burodevakmannen.nl/" TargetMode="Externa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 Id="rIdBdvLink1" Type="http://schemas.openxmlformats.org/officeDocument/2006/relationships/hyperlink" Target="https://burodevakmannen.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210"/>
        </a:solidFill>
      </p:bgPr>
    </p:bg>
    <p:spTree>
      <p:nvGrpSpPr>
        <p:cNvPr id="1" name=""/>
        <p:cNvGrpSpPr/>
        <p:nvPr/>
      </p:nvGrpSpPr>
      <p:grpSpPr>
        <a:xfrm>
          <a:off x="0" y="0"/>
          <a:ext cx="0" cy="0"/>
          <a:chOff x="0" y="0"/>
          <a:chExt cx="0" cy="0"/>
        </a:xfrm>
      </p:grpSpPr>
      <p:pic>
        <p:nvPicPr>
          <p:cNvPr id="2" name="Image 0" descr="logo_cover_donker.png">    </p:cNvPr>
          <p:cNvPicPr>
            <a:picLocks noChangeAspect="1"/>
          </p:cNvPicPr>
          <p:nvPr/>
        </p:nvPicPr>
        <p:blipFill>
          <a:blip r:embed="rId1"/>
          <a:stretch>
            <a:fillRect/>
          </a:stretch>
        </p:blipFill>
        <p:spPr>
          <a:xfrm>
            <a:off x="640080" y="658368"/>
            <a:ext cx="2926080" cy="794614"/>
          </a:xfrm>
          <a:prstGeom prst="rect">
            <a:avLst/>
          </a:prstGeom>
        </p:spPr>
      </p:pic>
      <p:sp>
        <p:nvSpPr>
          <p:cNvPr id="3" name="Text 0"/>
          <p:cNvSpPr txBox="1"/>
          <p:nvPr/>
        </p:nvSpPr>
        <p:spPr>
          <a:xfrm>
            <a:off x="640080" y="2560320"/>
            <a:ext cx="10881360" cy="868680"/>
          </a:xfrm>
          <a:prstGeom prst="rect">
            <a:avLst/>
          </a:prstGeom>
          <a:noFill/>
          <a:ln/>
        </p:spPr>
        <p:txBody>
          <a:bodyPr wrap="square" lIns="0" tIns="0" rIns="0" bIns="0" rtlCol="0" anchor="ctr"/>
          <a:lstStyle/>
          <a:p>
            <a:pPr indent="0" marL="0">
              <a:buNone/>
            </a:pPr>
            <a:r>
              <a:rPr lang="en-US" sz="4400" b="1" dirty="0">
                <a:solidFill>
                  <a:srgbClr val="FFFFFF"/>
                </a:solidFill>
                <a:latin typeface="Archivo" pitchFamily="34" charset="0"/>
                <a:ea typeface="Archivo" pitchFamily="34" charset="-122"/>
                <a:cs typeface="Archivo" pitchFamily="34" charset="-120"/>
              </a:rPr>
              <a:t>Van data naar inzicht</a:t>
            </a:r>
            <a:endParaRPr lang="en-US" sz="4400" dirty="0"/>
          </a:p>
        </p:txBody>
      </p:sp>
      <p:sp>
        <p:nvSpPr>
          <p:cNvPr id="4" name="Text 1"/>
          <p:cNvSpPr txBox="1"/>
          <p:nvPr/>
        </p:nvSpPr>
        <p:spPr>
          <a:xfrm>
            <a:off x="640080" y="3657600"/>
            <a:ext cx="9601200" cy="777240"/>
          </a:xfrm>
          <a:prstGeom prst="rect">
            <a:avLst/>
          </a:prstGeom>
          <a:noFill/>
          <a:ln/>
        </p:spPr>
        <p:txBody>
          <a:bodyPr wrap="square" lIns="0" tIns="0" rIns="0" bIns="0" rtlCol="0" anchor="ctr"/>
          <a:lstStyle/>
          <a:p>
            <a:pPr indent="0" marL="0">
              <a:lnSpc>
                <a:spcPts val="2200"/>
              </a:lnSpc>
              <a:buNone/>
            </a:pPr>
            <a:r>
              <a:rPr lang="en-US" sz="1500" dirty="0">
                <a:solidFill>
                  <a:srgbClr val="B6B2A9"/>
                </a:solidFill>
                <a:latin typeface="Archivo" pitchFamily="34" charset="0"/>
                <a:ea typeface="Archivo" pitchFamily="34" charset="-122"/>
                <a:cs typeface="Archivo" pitchFamily="34" charset="-120"/>
              </a:rPr>
              <a:t>De ladder, de zinsbouw en twee werkbladen</a:t>
            </a:r>
            <a:endParaRPr lang="en-US" sz="1500" dirty="0"/>
          </a:p>
          <a:p>
            <a:pPr indent="0" marL="0">
              <a:lnSpc>
                <a:spcPts val="2200"/>
              </a:lnSpc>
              <a:buNone/>
            </a:pPr>
            <a:r>
              <a:rPr lang="en-US" sz="1500" dirty="0">
                <a:solidFill>
                  <a:srgbClr val="B6B2A9"/>
                </a:solidFill>
                <a:latin typeface="Archivo" pitchFamily="34" charset="0"/>
                <a:ea typeface="Archivo" pitchFamily="34" charset="-122"/>
                <a:cs typeface="Archivo" pitchFamily="34" charset="-120"/>
              </a:rPr>
              <a:t>voor inzichten die een plan dragen.</a:t>
            </a:r>
            <a:endParaRPr lang="en-US" sz="1500" dirty="0"/>
          </a:p>
        </p:txBody>
      </p:sp>
      <p:sp>
        <p:nvSpPr>
          <p:cNvPr id="5" name="Text 2"/>
          <p:cNvSpPr txBox="1"/>
          <p:nvPr/>
        </p:nvSpPr>
        <p:spPr>
          <a:xfrm>
            <a:off x="640080" y="5394960"/>
            <a:ext cx="7315200" cy="320040"/>
          </a:xfrm>
          <a:prstGeom prst="rect">
            <a:avLst/>
          </a:prstGeom>
          <a:noFill/>
          <a:ln/>
        </p:spPr>
        <p:txBody>
          <a:bodyPr wrap="square" lIns="0" tIns="0" rIns="0" bIns="0" rtlCol="0" anchor="ctr"/>
          <a:lstStyle/>
          <a:p>
            <a:pPr indent="0" marL="0">
              <a:buNone/>
            </a:pPr>
            <a:r>
              <a:rPr lang="en-US" sz="1200" dirty="0">
                <a:solidFill>
                  <a:srgbClr val="E64B00"/>
                </a:solidFill>
                <a:latin typeface="IBM Plex Mono" pitchFamily="34" charset="0"/>
                <a:ea typeface="IBM Plex Mono" pitchFamily="34" charset="-122"/>
                <a:cs typeface="IBM Plex Mono" pitchFamily="34" charset="-120"/>
              </a:rPr>
              <a:t>Eerst begrijpen, dan oordelen.</a:t>
            </a:r>
            <a:endParaRPr lang="en-US" sz="1200" dirty="0"/>
          </a:p>
        </p:txBody>
      </p:sp>
      <p:sp>
        <p:nvSpPr>
          <p:cNvPr id="6" name="Text 3"/>
          <p:cNvSpPr txBox="1"/>
          <p:nvPr/>
        </p:nvSpPr>
        <p:spPr>
          <a:xfrm>
            <a:off x="640080" y="5943600"/>
            <a:ext cx="9144000" cy="274320"/>
          </a:xfrm>
          <a:prstGeom prst="rect">
            <a:avLst/>
          </a:prstGeom>
          <a:noFill/>
          <a:ln/>
        </p:spPr>
        <p:txBody>
          <a:bodyPr wrap="square" lIns="0" tIns="0" rIns="0" bIns="0" rtlCol="0" anchor="ctr"/>
          <a:lstStyle/>
          <a:p>
            <a:pPr indent="0" marL="0">
              <a:buNone/>
            </a:pPr>
            <a:r>
              <a:rPr lang="en-US" sz="950" dirty="0">
                <a:solidFill>
                  <a:srgbClr val="B6B2A9"/>
                </a:solidFill>
                <a:latin typeface="IBM Plex Mono" pitchFamily="34" charset="0"/>
                <a:ea typeface="IBM Plex Mono" pitchFamily="34" charset="-122"/>
                <a:cs typeface="IBM Plex Mono" pitchFamily="34" charset="-120"/>
              </a:rPr>
              <a:t>hoort bij blog 2: In control is nog geen koers · </a:t>
            </a:r>
            <a:r>
              <a:rPr lang="en-US" sz="950" dirty="0">
                <a:solidFill>
                  <a:srgbClr val="B6B2A9"/>
                </a:solidFill>
                <a:latin typeface="IBM Plex Mono" pitchFamily="34" charset="0"/>
                <a:ea typeface="IBM Plex Mono" pitchFamily="34" charset="-122"/>
                <a:cs typeface="IBM Plex Mono" pitchFamily="34" charset="-120"/>
                <a:hlinkClick r:id="rIdBdvLink1"/>
              </a:rPr>
              <a:t>burodevakmannen.nl</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BF8"/>
        </a:solidFill>
      </p:bgPr>
    </p:bg>
    <p:spTree>
      <p:nvGrpSpPr>
        <p:cNvPr id="1" name=""/>
        <p:cNvGrpSpPr/>
        <p:nvPr/>
      </p:nvGrpSpPr>
      <p:grpSpPr>
        <a:xfrm>
          <a:off x="0" y="0"/>
          <a:ext cx="0" cy="0"/>
          <a:chOff x="0" y="0"/>
          <a:chExt cx="0" cy="0"/>
        </a:xfrm>
      </p:grpSpPr>
      <p:sp>
        <p:nvSpPr>
          <p:cNvPr id="2" name="Text 0"/>
          <p:cNvSpPr txBox="1"/>
          <p:nvPr/>
        </p:nvSpPr>
        <p:spPr>
          <a:xfrm>
            <a:off x="640080" y="475488"/>
            <a:ext cx="10058400" cy="292608"/>
          </a:xfrm>
          <a:prstGeom prst="rect">
            <a:avLst/>
          </a:prstGeom>
          <a:noFill/>
          <a:ln/>
        </p:spPr>
        <p:txBody>
          <a:bodyPr wrap="square" lIns="0" tIns="0" rIns="0" bIns="0" rtlCol="0" anchor="ctr"/>
          <a:lstStyle/>
          <a:p>
            <a:pPr indent="0" marL="0">
              <a:buNone/>
            </a:pPr>
            <a:r>
              <a:rPr lang="en-US" sz="1050" spc="300" kern="0" dirty="0">
                <a:solidFill>
                  <a:srgbClr val="E64B00"/>
                </a:solidFill>
                <a:latin typeface="IBM Plex Mono" pitchFamily="34" charset="0"/>
                <a:ea typeface="IBM Plex Mono" pitchFamily="34" charset="-122"/>
                <a:cs typeface="IBM Plex Mono" pitchFamily="34" charset="-120"/>
              </a:rPr>
              <a:t>01 · DE LADDER</a:t>
            </a:r>
            <a:endParaRPr lang="en-US" sz="1050" dirty="0"/>
          </a:p>
        </p:txBody>
      </p:sp>
      <p:sp>
        <p:nvSpPr>
          <p:cNvPr id="3" name="Text 1"/>
          <p:cNvSpPr txBox="1"/>
          <p:nvPr/>
        </p:nvSpPr>
        <p:spPr>
          <a:xfrm>
            <a:off x="640080" y="841248"/>
            <a:ext cx="10908792" cy="731520"/>
          </a:xfrm>
          <a:prstGeom prst="rect">
            <a:avLst/>
          </a:prstGeom>
          <a:noFill/>
          <a:ln/>
        </p:spPr>
        <p:txBody>
          <a:bodyPr wrap="square" lIns="0" tIns="0" rIns="0" bIns="0" rtlCol="0" anchor="ctr"/>
          <a:lstStyle/>
          <a:p>
            <a:pPr indent="0" marL="0">
              <a:buNone/>
            </a:pPr>
            <a:r>
              <a:rPr lang="en-US" sz="2800" b="1" dirty="0">
                <a:solidFill>
                  <a:srgbClr val="191713"/>
                </a:solidFill>
                <a:latin typeface="Archivo" pitchFamily="34" charset="0"/>
                <a:ea typeface="Archivo" pitchFamily="34" charset="-122"/>
                <a:cs typeface="Archivo" pitchFamily="34" charset="-120"/>
              </a:rPr>
              <a:t>Van datapunt naar inzicht, in twee stappen.</a:t>
            </a:r>
            <a:endParaRPr lang="en-US" sz="2800" dirty="0"/>
          </a:p>
        </p:txBody>
      </p:sp>
      <p:sp>
        <p:nvSpPr>
          <p:cNvPr id="4" name="Text 2"/>
          <p:cNvSpPr txBox="1"/>
          <p:nvPr/>
        </p:nvSpPr>
        <p:spPr>
          <a:xfrm>
            <a:off x="640080" y="1600200"/>
            <a:ext cx="10881360" cy="548640"/>
          </a:xfrm>
          <a:prstGeom prst="rect">
            <a:avLst/>
          </a:prstGeom>
          <a:noFill/>
          <a:ln/>
        </p:spPr>
        <p:txBody>
          <a:bodyPr wrap="square" lIns="0" tIns="0" rIns="0" bIns="0" rtlCol="0" anchor="ctr"/>
          <a:lstStyle/>
          <a:p>
            <a:pPr indent="0" marL="0">
              <a:lnSpc>
                <a:spcPts val="1800"/>
              </a:lnSpc>
              <a:buNone/>
            </a:pPr>
            <a:r>
              <a:rPr lang="en-US" sz="1250" dirty="0">
                <a:solidFill>
                  <a:srgbClr val="191713"/>
                </a:solidFill>
                <a:latin typeface="Archivo" pitchFamily="34" charset="0"/>
                <a:ea typeface="Archivo" pitchFamily="34" charset="-122"/>
                <a:cs typeface="Archivo" pitchFamily="34" charset="-120"/>
              </a:rPr>
              <a:t>Elke trede voegt duiding toe. De eerste stelt gerust, de derde vertelt wat er echt speelt.</a:t>
            </a:r>
            <a:endParaRPr lang="en-US" sz="1250" dirty="0"/>
          </a:p>
        </p:txBody>
      </p:sp>
      <p:sp>
        <p:nvSpPr>
          <p:cNvPr id="5" name="Text 3"/>
          <p:cNvSpPr txBox="1"/>
          <p:nvPr/>
        </p:nvSpPr>
        <p:spPr>
          <a:xfrm>
            <a:off x="685800" y="2240280"/>
            <a:ext cx="2743200" cy="274320"/>
          </a:xfrm>
          <a:prstGeom prst="rect">
            <a:avLst/>
          </a:prstGeom>
          <a:noFill/>
          <a:ln/>
        </p:spPr>
        <p:txBody>
          <a:bodyPr wrap="square" lIns="0" tIns="0" rIns="0" bIns="0" rtlCol="0" anchor="ctr"/>
          <a:lstStyle/>
          <a:p>
            <a:pPr indent="0" marL="0">
              <a:buNone/>
            </a:pPr>
            <a:r>
              <a:rPr lang="en-US" sz="1000" spc="250" kern="0" dirty="0">
                <a:solidFill>
                  <a:srgbClr val="6F6B63"/>
                </a:solidFill>
                <a:latin typeface="IBM Plex Mono" pitchFamily="34" charset="0"/>
                <a:ea typeface="IBM Plex Mono" pitchFamily="34" charset="-122"/>
                <a:cs typeface="IBM Plex Mono" pitchFamily="34" charset="-120"/>
              </a:rPr>
              <a:t>DATAPUNT</a:t>
            </a:r>
            <a:endParaRPr lang="en-US" sz="1000" dirty="0"/>
          </a:p>
        </p:txBody>
      </p:sp>
      <p:sp>
        <p:nvSpPr>
          <p:cNvPr id="6" name="Shape 4"/>
          <p:cNvSpPr/>
          <p:nvPr/>
        </p:nvSpPr>
        <p:spPr>
          <a:xfrm>
            <a:off x="640080" y="2606040"/>
            <a:ext cx="3246120" cy="3063240"/>
          </a:xfrm>
          <a:prstGeom prst="rect">
            <a:avLst/>
          </a:prstGeom>
          <a:solidFill>
            <a:srgbClr val="FFFFFF"/>
          </a:solidFill>
          <a:ln w="12700">
            <a:solidFill>
              <a:srgbClr val="DEDAD1"/>
            </a:solidFill>
            <a:prstDash val="solid"/>
          </a:ln>
        </p:spPr>
      </p:sp>
      <p:sp>
        <p:nvSpPr>
          <p:cNvPr id="7" name="Text 5"/>
          <p:cNvSpPr txBox="1"/>
          <p:nvPr/>
        </p:nvSpPr>
        <p:spPr>
          <a:xfrm>
            <a:off x="914400" y="2880360"/>
            <a:ext cx="2697480" cy="548640"/>
          </a:xfrm>
          <a:prstGeom prst="rect">
            <a:avLst/>
          </a:prstGeom>
          <a:noFill/>
          <a:ln/>
        </p:spPr>
        <p:txBody>
          <a:bodyPr wrap="square" lIns="0" tIns="0" rIns="0" bIns="0" rtlCol="0" anchor="t"/>
          <a:lstStyle/>
          <a:p>
            <a:pPr indent="0" marL="0">
              <a:lnSpc>
                <a:spcPts val="1400"/>
              </a:lnSpc>
              <a:buNone/>
            </a:pPr>
            <a:r>
              <a:rPr lang="en-US" sz="1050" dirty="0">
                <a:solidFill>
                  <a:srgbClr val="6F6B63"/>
                </a:solidFill>
                <a:latin typeface="Archivo" pitchFamily="34" charset="0"/>
                <a:ea typeface="Archivo" pitchFamily="34" charset="-122"/>
                <a:cs typeface="Archivo" pitchFamily="34" charset="-120"/>
              </a:rPr>
              <a:t>Wat het dashboard zegt.</a:t>
            </a:r>
            <a:endParaRPr lang="en-US" sz="1050" dirty="0"/>
          </a:p>
        </p:txBody>
      </p:sp>
      <p:sp>
        <p:nvSpPr>
          <p:cNvPr id="8" name="Text 6"/>
          <p:cNvSpPr txBox="1"/>
          <p:nvPr/>
        </p:nvSpPr>
        <p:spPr>
          <a:xfrm>
            <a:off x="914400" y="3520440"/>
            <a:ext cx="2697480" cy="1920240"/>
          </a:xfrm>
          <a:prstGeom prst="rect">
            <a:avLst/>
          </a:prstGeom>
          <a:noFill/>
          <a:ln/>
        </p:spPr>
        <p:txBody>
          <a:bodyPr wrap="square" lIns="0" tIns="0" rIns="0" bIns="0" rtlCol="0" anchor="t"/>
          <a:lstStyle/>
          <a:p>
            <a:pPr indent="0" marL="0">
              <a:lnSpc>
                <a:spcPts val="1800"/>
              </a:lnSpc>
              <a:buNone/>
            </a:pPr>
            <a:r>
              <a:rPr lang="en-US" sz="1250" dirty="0">
                <a:solidFill>
                  <a:srgbClr val="191713"/>
                </a:solidFill>
                <a:latin typeface="Archivo" pitchFamily="34" charset="0"/>
                <a:ea typeface="Archivo" pitchFamily="34" charset="-122"/>
                <a:cs typeface="Archivo" pitchFamily="34" charset="-120"/>
              </a:rPr>
              <a:t>De klanttevredenheid staat op een acht, boven de markt.</a:t>
            </a:r>
            <a:endParaRPr lang="en-US" sz="1250" dirty="0"/>
          </a:p>
        </p:txBody>
      </p:sp>
      <p:sp>
        <p:nvSpPr>
          <p:cNvPr id="9" name="Shape 7"/>
          <p:cNvSpPr/>
          <p:nvPr/>
        </p:nvSpPr>
        <p:spPr>
          <a:xfrm>
            <a:off x="3950208" y="3886200"/>
            <a:ext cx="384048" cy="457200"/>
          </a:xfrm>
          <a:prstGeom prst="chevron">
            <a:avLst/>
          </a:prstGeom>
          <a:solidFill>
            <a:srgbClr val="E64B00"/>
          </a:solidFill>
          <a:ln/>
        </p:spPr>
      </p:sp>
      <p:sp>
        <p:nvSpPr>
          <p:cNvPr id="10" name="Text 8"/>
          <p:cNvSpPr txBox="1"/>
          <p:nvPr/>
        </p:nvSpPr>
        <p:spPr>
          <a:xfrm>
            <a:off x="4443984" y="2240280"/>
            <a:ext cx="2743200" cy="274320"/>
          </a:xfrm>
          <a:prstGeom prst="rect">
            <a:avLst/>
          </a:prstGeom>
          <a:noFill/>
          <a:ln/>
        </p:spPr>
        <p:txBody>
          <a:bodyPr wrap="square" lIns="0" tIns="0" rIns="0" bIns="0" rtlCol="0" anchor="ctr"/>
          <a:lstStyle/>
          <a:p>
            <a:pPr indent="0" marL="0">
              <a:buNone/>
            </a:pPr>
            <a:r>
              <a:rPr lang="en-US" sz="1000" spc="250" kern="0" dirty="0">
                <a:solidFill>
                  <a:srgbClr val="6F6B63"/>
                </a:solidFill>
                <a:latin typeface="IBM Plex Mono" pitchFamily="34" charset="0"/>
                <a:ea typeface="IBM Plex Mono" pitchFamily="34" charset="-122"/>
                <a:cs typeface="IBM Plex Mono" pitchFamily="34" charset="-120"/>
              </a:rPr>
              <a:t>PATROON</a:t>
            </a:r>
            <a:endParaRPr lang="en-US" sz="1000" dirty="0"/>
          </a:p>
        </p:txBody>
      </p:sp>
      <p:sp>
        <p:nvSpPr>
          <p:cNvPr id="11" name="Shape 9"/>
          <p:cNvSpPr/>
          <p:nvPr/>
        </p:nvSpPr>
        <p:spPr>
          <a:xfrm>
            <a:off x="4398264" y="2606040"/>
            <a:ext cx="3246120" cy="3063240"/>
          </a:xfrm>
          <a:prstGeom prst="rect">
            <a:avLst/>
          </a:prstGeom>
          <a:solidFill>
            <a:srgbClr val="FFFFFF"/>
          </a:solidFill>
          <a:ln w="12700">
            <a:solidFill>
              <a:srgbClr val="DEDAD1"/>
            </a:solidFill>
            <a:prstDash val="solid"/>
          </a:ln>
        </p:spPr>
      </p:sp>
      <p:sp>
        <p:nvSpPr>
          <p:cNvPr id="12" name="Text 10"/>
          <p:cNvSpPr txBox="1"/>
          <p:nvPr/>
        </p:nvSpPr>
        <p:spPr>
          <a:xfrm>
            <a:off x="4672584" y="2880360"/>
            <a:ext cx="2697480" cy="548640"/>
          </a:xfrm>
          <a:prstGeom prst="rect">
            <a:avLst/>
          </a:prstGeom>
          <a:noFill/>
          <a:ln/>
        </p:spPr>
        <p:txBody>
          <a:bodyPr wrap="square" lIns="0" tIns="0" rIns="0" bIns="0" rtlCol="0" anchor="t"/>
          <a:lstStyle/>
          <a:p>
            <a:pPr indent="0" marL="0">
              <a:lnSpc>
                <a:spcPts val="1400"/>
              </a:lnSpc>
              <a:buNone/>
            </a:pPr>
            <a:r>
              <a:rPr lang="en-US" sz="1050" dirty="0">
                <a:solidFill>
                  <a:srgbClr val="6F6B63"/>
                </a:solidFill>
                <a:latin typeface="Archivo" pitchFamily="34" charset="0"/>
                <a:ea typeface="Archivo" pitchFamily="34" charset="-122"/>
                <a:cs typeface="Archivo" pitchFamily="34" charset="-120"/>
              </a:rPr>
              <a:t>Wat de jaren laten zien.</a:t>
            </a:r>
            <a:endParaRPr lang="en-US" sz="1050" dirty="0"/>
          </a:p>
        </p:txBody>
      </p:sp>
      <p:sp>
        <p:nvSpPr>
          <p:cNvPr id="13" name="Text 11"/>
          <p:cNvSpPr txBox="1"/>
          <p:nvPr/>
        </p:nvSpPr>
        <p:spPr>
          <a:xfrm>
            <a:off x="4672584" y="3520440"/>
            <a:ext cx="2697480" cy="1920240"/>
          </a:xfrm>
          <a:prstGeom prst="rect">
            <a:avLst/>
          </a:prstGeom>
          <a:noFill/>
          <a:ln/>
        </p:spPr>
        <p:txBody>
          <a:bodyPr wrap="square" lIns="0" tIns="0" rIns="0" bIns="0" rtlCol="0" anchor="t"/>
          <a:lstStyle/>
          <a:p>
            <a:pPr indent="0" marL="0">
              <a:lnSpc>
                <a:spcPts val="1800"/>
              </a:lnSpc>
              <a:buNone/>
            </a:pPr>
            <a:r>
              <a:rPr lang="en-US" sz="1250" dirty="0">
                <a:solidFill>
                  <a:srgbClr val="191713"/>
                </a:solidFill>
                <a:latin typeface="Archivo" pitchFamily="34" charset="0"/>
                <a:ea typeface="Archivo" pitchFamily="34" charset="-122"/>
                <a:cs typeface="Archivo" pitchFamily="34" charset="-120"/>
              </a:rPr>
              <a:t>Vijf jaar op rij een acht, ook in jaren met prijsverhogingen.</a:t>
            </a:r>
            <a:endParaRPr lang="en-US" sz="1250" dirty="0"/>
          </a:p>
        </p:txBody>
      </p:sp>
      <p:sp>
        <p:nvSpPr>
          <p:cNvPr id="14" name="Shape 12"/>
          <p:cNvSpPr/>
          <p:nvPr/>
        </p:nvSpPr>
        <p:spPr>
          <a:xfrm>
            <a:off x="7708392" y="3886200"/>
            <a:ext cx="384048" cy="457200"/>
          </a:xfrm>
          <a:prstGeom prst="chevron">
            <a:avLst/>
          </a:prstGeom>
          <a:solidFill>
            <a:srgbClr val="E64B00"/>
          </a:solidFill>
          <a:ln/>
        </p:spPr>
      </p:sp>
      <p:sp>
        <p:nvSpPr>
          <p:cNvPr id="15" name="Text 13"/>
          <p:cNvSpPr txBox="1"/>
          <p:nvPr/>
        </p:nvSpPr>
        <p:spPr>
          <a:xfrm>
            <a:off x="8202168" y="2240280"/>
            <a:ext cx="2743200" cy="274320"/>
          </a:xfrm>
          <a:prstGeom prst="rect">
            <a:avLst/>
          </a:prstGeom>
          <a:noFill/>
          <a:ln/>
        </p:spPr>
        <p:txBody>
          <a:bodyPr wrap="square" lIns="0" tIns="0" rIns="0" bIns="0" rtlCol="0" anchor="ctr"/>
          <a:lstStyle/>
          <a:p>
            <a:pPr indent="0" marL="0">
              <a:buNone/>
            </a:pPr>
            <a:r>
              <a:rPr lang="en-US" sz="1000" spc="250" kern="0" dirty="0">
                <a:solidFill>
                  <a:srgbClr val="E64B00"/>
                </a:solidFill>
                <a:latin typeface="IBM Plex Mono" pitchFamily="34" charset="0"/>
                <a:ea typeface="IBM Plex Mono" pitchFamily="34" charset="-122"/>
                <a:cs typeface="IBM Plex Mono" pitchFamily="34" charset="-120"/>
              </a:rPr>
              <a:t>INZICHT</a:t>
            </a:r>
            <a:endParaRPr lang="en-US" sz="1000" dirty="0"/>
          </a:p>
        </p:txBody>
      </p:sp>
      <p:sp>
        <p:nvSpPr>
          <p:cNvPr id="16" name="Shape 14"/>
          <p:cNvSpPr/>
          <p:nvPr/>
        </p:nvSpPr>
        <p:spPr>
          <a:xfrm>
            <a:off x="8156448" y="2606040"/>
            <a:ext cx="3246120" cy="3063240"/>
          </a:xfrm>
          <a:prstGeom prst="rect">
            <a:avLst/>
          </a:prstGeom>
          <a:solidFill>
            <a:srgbClr val="FFFFFF"/>
          </a:solidFill>
          <a:ln w="12700">
            <a:solidFill>
              <a:srgbClr val="DEDAD1"/>
            </a:solidFill>
            <a:prstDash val="solid"/>
          </a:ln>
        </p:spPr>
      </p:sp>
      <p:sp>
        <p:nvSpPr>
          <p:cNvPr id="17" name="Shape 15"/>
          <p:cNvSpPr/>
          <p:nvPr/>
        </p:nvSpPr>
        <p:spPr>
          <a:xfrm>
            <a:off x="8156448" y="2606040"/>
            <a:ext cx="3246120" cy="50292"/>
          </a:xfrm>
          <a:prstGeom prst="rect">
            <a:avLst/>
          </a:prstGeom>
          <a:solidFill>
            <a:srgbClr val="E64B00"/>
          </a:solidFill>
          <a:ln/>
        </p:spPr>
      </p:sp>
      <p:sp>
        <p:nvSpPr>
          <p:cNvPr id="18" name="Text 16"/>
          <p:cNvSpPr txBox="1"/>
          <p:nvPr/>
        </p:nvSpPr>
        <p:spPr>
          <a:xfrm>
            <a:off x="8430768" y="2880360"/>
            <a:ext cx="2697480" cy="548640"/>
          </a:xfrm>
          <a:prstGeom prst="rect">
            <a:avLst/>
          </a:prstGeom>
          <a:noFill/>
          <a:ln/>
        </p:spPr>
        <p:txBody>
          <a:bodyPr wrap="square" lIns="0" tIns="0" rIns="0" bIns="0" rtlCol="0" anchor="t"/>
          <a:lstStyle/>
          <a:p>
            <a:pPr indent="0" marL="0">
              <a:lnSpc>
                <a:spcPts val="1400"/>
              </a:lnSpc>
              <a:buNone/>
            </a:pPr>
            <a:r>
              <a:rPr lang="en-US" sz="1050" dirty="0">
                <a:solidFill>
                  <a:srgbClr val="6F6B63"/>
                </a:solidFill>
                <a:latin typeface="Archivo" pitchFamily="34" charset="0"/>
                <a:ea typeface="Archivo" pitchFamily="34" charset="-122"/>
                <a:cs typeface="Archivo" pitchFamily="34" charset="-120"/>
              </a:rPr>
              <a:t>Wat het je leert over de klant, opgeschreven in zijn woorden.</a:t>
            </a:r>
            <a:endParaRPr lang="en-US" sz="1050" dirty="0"/>
          </a:p>
        </p:txBody>
      </p:sp>
      <p:sp>
        <p:nvSpPr>
          <p:cNvPr id="19" name="Text 17"/>
          <p:cNvSpPr txBox="1"/>
          <p:nvPr/>
        </p:nvSpPr>
        <p:spPr>
          <a:xfrm>
            <a:off x="8430768" y="3520440"/>
            <a:ext cx="2697480" cy="1920240"/>
          </a:xfrm>
          <a:prstGeom prst="rect">
            <a:avLst/>
          </a:prstGeom>
          <a:noFill/>
          <a:ln/>
        </p:spPr>
        <p:txBody>
          <a:bodyPr wrap="square" lIns="0" tIns="0" rIns="0" bIns="0" rtlCol="0" anchor="t"/>
          <a:lstStyle/>
          <a:p>
            <a:pPr indent="0" marL="0">
              <a:lnSpc>
                <a:spcPts val="1800"/>
              </a:lnSpc>
              <a:buNone/>
            </a:pPr>
            <a:r>
              <a:rPr lang="en-US" sz="1250" dirty="0">
                <a:solidFill>
                  <a:srgbClr val="191713"/>
                </a:solidFill>
                <a:latin typeface="Archivo" pitchFamily="34" charset="0"/>
                <a:ea typeface="Archivo" pitchFamily="34" charset="-122"/>
                <a:cs typeface="Archivo" pitchFamily="34" charset="-120"/>
              </a:rPr>
              <a:t>Ik geef ze een acht, alles werkt. Maar als een ander morgen iets beters biedt, ben ik weg. Terwijl ik best fan wil zijn.</a:t>
            </a:r>
            <a:endParaRPr lang="en-US" sz="1250" dirty="0"/>
          </a:p>
        </p:txBody>
      </p:sp>
      <p:sp>
        <p:nvSpPr>
          <p:cNvPr id="20" name="Text 18"/>
          <p:cNvSpPr txBox="1"/>
          <p:nvPr/>
        </p:nvSpPr>
        <p:spPr>
          <a:xfrm>
            <a:off x="640080" y="6473952"/>
            <a:ext cx="5486400" cy="274320"/>
          </a:xfrm>
          <a:prstGeom prst="rect">
            <a:avLst/>
          </a:prstGeom>
          <a:noFill/>
          <a:ln/>
        </p:spPr>
        <p:txBody>
          <a:bodyPr wrap="square" lIns="0" tIns="0" rIns="0" bIns="0" rtlCol="0" anchor="ctr"/>
          <a:lstStyle/>
          <a:p>
            <a:pPr indent="0" marL="0">
              <a:buNone/>
            </a:pPr>
            <a:r>
              <a:rPr lang="en-US" sz="800" dirty="0">
                <a:solidFill>
                  <a:srgbClr val="6F6B63"/>
                </a:solidFill>
                <a:latin typeface="IBM Plex Mono" pitchFamily="34" charset="0"/>
                <a:ea typeface="IBM Plex Mono" pitchFamily="34" charset="-122"/>
                <a:cs typeface="IBM Plex Mono" pitchFamily="34" charset="-120"/>
              </a:rPr>
              <a:t>buro de vakmannen · </a:t>
            </a:r>
            <a:r>
              <a:rPr lang="en-US" sz="800" dirty="0">
                <a:solidFill>
                  <a:srgbClr val="6F6B63"/>
                </a:solidFill>
                <a:latin typeface="IBM Plex Mono" pitchFamily="34" charset="0"/>
                <a:ea typeface="IBM Plex Mono" pitchFamily="34" charset="-122"/>
                <a:cs typeface="IBM Plex Mono" pitchFamily="34" charset="-120"/>
                <a:hlinkClick r:id="rIdBdvLink1"/>
              </a:rPr>
              <a:t>burodevakmannen.nl</a:t>
            </a:r>
            <a:endParaRPr lang="en-US" sz="800" dirty="0"/>
          </a:p>
        </p:txBody>
      </p:sp>
      <p:pic>
        <p:nvPicPr>
          <p:cNvPr id="21" name="Image 0" descr="logo_zt_papier.png">    </p:cNvPr>
          <p:cNvPicPr>
            <a:picLocks noChangeAspect="1"/>
          </p:cNvPicPr>
          <p:nvPr/>
        </p:nvPicPr>
        <p:blipFill>
          <a:blip r:embed="rId1"/>
          <a:stretch>
            <a:fillRect/>
          </a:stretch>
        </p:blipFill>
        <p:spPr>
          <a:xfrm>
            <a:off x="10195560" y="6428232"/>
            <a:ext cx="1353312" cy="20208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FBF8"/>
        </a:solidFill>
      </p:bgPr>
    </p:bg>
    <p:spTree>
      <p:nvGrpSpPr>
        <p:cNvPr id="1" name=""/>
        <p:cNvGrpSpPr/>
        <p:nvPr/>
      </p:nvGrpSpPr>
      <p:grpSpPr>
        <a:xfrm>
          <a:off x="0" y="0"/>
          <a:ext cx="0" cy="0"/>
          <a:chOff x="0" y="0"/>
          <a:chExt cx="0" cy="0"/>
        </a:xfrm>
      </p:grpSpPr>
      <p:sp>
        <p:nvSpPr>
          <p:cNvPr id="2" name="Text 0"/>
          <p:cNvSpPr txBox="1"/>
          <p:nvPr/>
        </p:nvSpPr>
        <p:spPr>
          <a:xfrm>
            <a:off x="640080" y="475488"/>
            <a:ext cx="10058400" cy="292608"/>
          </a:xfrm>
          <a:prstGeom prst="rect">
            <a:avLst/>
          </a:prstGeom>
          <a:noFill/>
          <a:ln/>
        </p:spPr>
        <p:txBody>
          <a:bodyPr wrap="square" lIns="0" tIns="0" rIns="0" bIns="0" rtlCol="0" anchor="ctr"/>
          <a:lstStyle/>
          <a:p>
            <a:pPr indent="0" marL="0">
              <a:buNone/>
            </a:pPr>
            <a:r>
              <a:rPr lang="en-US" sz="1050" spc="300" kern="0" dirty="0">
                <a:solidFill>
                  <a:srgbClr val="E64B00"/>
                </a:solidFill>
                <a:latin typeface="IBM Plex Mono" pitchFamily="34" charset="0"/>
                <a:ea typeface="IBM Plex Mono" pitchFamily="34" charset="-122"/>
                <a:cs typeface="IBM Plex Mono" pitchFamily="34" charset="-120"/>
              </a:rPr>
              <a:t>02 · DE ZINSBOUW</a:t>
            </a:r>
            <a:endParaRPr lang="en-US" sz="1050" dirty="0"/>
          </a:p>
        </p:txBody>
      </p:sp>
      <p:sp>
        <p:nvSpPr>
          <p:cNvPr id="3" name="Text 1"/>
          <p:cNvSpPr txBox="1"/>
          <p:nvPr/>
        </p:nvSpPr>
        <p:spPr>
          <a:xfrm>
            <a:off x="640080" y="841248"/>
            <a:ext cx="10908792" cy="731520"/>
          </a:xfrm>
          <a:prstGeom prst="rect">
            <a:avLst/>
          </a:prstGeom>
          <a:noFill/>
          <a:ln/>
        </p:spPr>
        <p:txBody>
          <a:bodyPr wrap="square" lIns="0" tIns="0" rIns="0" bIns="0" rtlCol="0" anchor="ctr"/>
          <a:lstStyle/>
          <a:p>
            <a:pPr indent="0" marL="0">
              <a:buNone/>
            </a:pPr>
            <a:r>
              <a:rPr lang="en-US" sz="2800" b="1" dirty="0">
                <a:solidFill>
                  <a:srgbClr val="191713"/>
                </a:solidFill>
                <a:latin typeface="Archivo" pitchFamily="34" charset="0"/>
                <a:ea typeface="Archivo" pitchFamily="34" charset="-122"/>
                <a:cs typeface="Archivo" pitchFamily="34" charset="-120"/>
              </a:rPr>
              <a:t>Zo schrijf je een inzicht scherp op.</a:t>
            </a:r>
            <a:endParaRPr lang="en-US" sz="2800" dirty="0"/>
          </a:p>
        </p:txBody>
      </p:sp>
      <p:sp>
        <p:nvSpPr>
          <p:cNvPr id="4" name="Text 2"/>
          <p:cNvSpPr txBox="1"/>
          <p:nvPr/>
        </p:nvSpPr>
        <p:spPr>
          <a:xfrm>
            <a:off x="640080" y="1600200"/>
            <a:ext cx="10881360" cy="548640"/>
          </a:xfrm>
          <a:prstGeom prst="rect">
            <a:avLst/>
          </a:prstGeom>
          <a:noFill/>
          <a:ln/>
        </p:spPr>
        <p:txBody>
          <a:bodyPr wrap="square" lIns="0" tIns="0" rIns="0" bIns="0" rtlCol="0" anchor="ctr"/>
          <a:lstStyle/>
          <a:p>
            <a:pPr indent="0" marL="0">
              <a:lnSpc>
                <a:spcPts val="1800"/>
              </a:lnSpc>
              <a:buNone/>
            </a:pPr>
            <a:r>
              <a:rPr lang="en-US" sz="1250" dirty="0">
                <a:solidFill>
                  <a:srgbClr val="191713"/>
                </a:solidFill>
                <a:latin typeface="Archivo" pitchFamily="34" charset="0"/>
                <a:ea typeface="Archivo" pitchFamily="34" charset="-122"/>
                <a:cs typeface="Archivo" pitchFamily="34" charset="-120"/>
              </a:rPr>
              <a:t>Een scherp inzicht heeft drie onderdelen en één perspectief: dat van de klant, in de ik-vorm.</a:t>
            </a:r>
            <a:endParaRPr lang="en-US" sz="1250" dirty="0"/>
          </a:p>
        </p:txBody>
      </p:sp>
      <p:sp>
        <p:nvSpPr>
          <p:cNvPr id="5" name="Shape 3"/>
          <p:cNvSpPr/>
          <p:nvPr/>
        </p:nvSpPr>
        <p:spPr>
          <a:xfrm>
            <a:off x="640080" y="2194560"/>
            <a:ext cx="3246120" cy="1783080"/>
          </a:xfrm>
          <a:prstGeom prst="rect">
            <a:avLst/>
          </a:prstGeom>
          <a:solidFill>
            <a:srgbClr val="FFFFFF"/>
          </a:solidFill>
          <a:ln w="12700">
            <a:solidFill>
              <a:srgbClr val="DEDAD1"/>
            </a:solidFill>
            <a:prstDash val="solid"/>
          </a:ln>
        </p:spPr>
      </p:sp>
      <p:sp>
        <p:nvSpPr>
          <p:cNvPr id="6" name="Text 4"/>
          <p:cNvSpPr txBox="1"/>
          <p:nvPr/>
        </p:nvSpPr>
        <p:spPr>
          <a:xfrm>
            <a:off x="914400" y="2423160"/>
            <a:ext cx="2697480" cy="256032"/>
          </a:xfrm>
          <a:prstGeom prst="rect">
            <a:avLst/>
          </a:prstGeom>
          <a:noFill/>
          <a:ln/>
        </p:spPr>
        <p:txBody>
          <a:bodyPr wrap="square" lIns="0" tIns="0" rIns="0" bIns="0" rtlCol="0" anchor="ctr"/>
          <a:lstStyle/>
          <a:p>
            <a:pPr indent="0" marL="0">
              <a:buNone/>
            </a:pPr>
            <a:r>
              <a:rPr lang="en-US" sz="950" spc="250" kern="0" dirty="0">
                <a:solidFill>
                  <a:srgbClr val="E64B00"/>
                </a:solidFill>
                <a:latin typeface="IBM Plex Mono" pitchFamily="34" charset="0"/>
                <a:ea typeface="IBM Plex Mono" pitchFamily="34" charset="-122"/>
                <a:cs typeface="IBM Plex Mono" pitchFamily="34" charset="-120"/>
              </a:rPr>
              <a:t>1 · DE SITUATIE</a:t>
            </a:r>
            <a:endParaRPr lang="en-US" sz="950" dirty="0"/>
          </a:p>
        </p:txBody>
      </p:sp>
      <p:sp>
        <p:nvSpPr>
          <p:cNvPr id="7" name="Text 5"/>
          <p:cNvSpPr txBox="1"/>
          <p:nvPr/>
        </p:nvSpPr>
        <p:spPr>
          <a:xfrm>
            <a:off x="914400" y="2788920"/>
            <a:ext cx="2697480" cy="1051560"/>
          </a:xfrm>
          <a:prstGeom prst="rect">
            <a:avLst/>
          </a:prstGeom>
          <a:noFill/>
          <a:ln/>
        </p:spPr>
        <p:txBody>
          <a:bodyPr wrap="square" lIns="0" tIns="0" rIns="0" bIns="0" rtlCol="0" anchor="t"/>
          <a:lstStyle/>
          <a:p>
            <a:pPr indent="0" marL="0">
              <a:lnSpc>
                <a:spcPts val="1550"/>
              </a:lnSpc>
              <a:buNone/>
            </a:pPr>
            <a:r>
              <a:rPr lang="en-US" sz="1100" dirty="0">
                <a:solidFill>
                  <a:srgbClr val="191713"/>
                </a:solidFill>
                <a:latin typeface="Archivo" pitchFamily="34" charset="0"/>
                <a:ea typeface="Archivo" pitchFamily="34" charset="-122"/>
                <a:cs typeface="Archivo" pitchFamily="34" charset="-120"/>
              </a:rPr>
              <a:t>Waar staat de klant, wat doet hij nu? Zijn werkelijkheid, niet jullie kengetal.</a:t>
            </a:r>
            <a:endParaRPr lang="en-US" sz="1100" dirty="0"/>
          </a:p>
        </p:txBody>
      </p:sp>
      <p:sp>
        <p:nvSpPr>
          <p:cNvPr id="8" name="Shape 6"/>
          <p:cNvSpPr/>
          <p:nvPr/>
        </p:nvSpPr>
        <p:spPr>
          <a:xfrm>
            <a:off x="4398264" y="2194560"/>
            <a:ext cx="3246120" cy="1783080"/>
          </a:xfrm>
          <a:prstGeom prst="rect">
            <a:avLst/>
          </a:prstGeom>
          <a:solidFill>
            <a:srgbClr val="FFFFFF"/>
          </a:solidFill>
          <a:ln w="12700">
            <a:solidFill>
              <a:srgbClr val="DEDAD1"/>
            </a:solidFill>
            <a:prstDash val="solid"/>
          </a:ln>
        </p:spPr>
      </p:sp>
      <p:sp>
        <p:nvSpPr>
          <p:cNvPr id="9" name="Text 7"/>
          <p:cNvSpPr txBox="1"/>
          <p:nvPr/>
        </p:nvSpPr>
        <p:spPr>
          <a:xfrm>
            <a:off x="4672584" y="2423160"/>
            <a:ext cx="2697480" cy="256032"/>
          </a:xfrm>
          <a:prstGeom prst="rect">
            <a:avLst/>
          </a:prstGeom>
          <a:noFill/>
          <a:ln/>
        </p:spPr>
        <p:txBody>
          <a:bodyPr wrap="square" lIns="0" tIns="0" rIns="0" bIns="0" rtlCol="0" anchor="ctr"/>
          <a:lstStyle/>
          <a:p>
            <a:pPr indent="0" marL="0">
              <a:buNone/>
            </a:pPr>
            <a:r>
              <a:rPr lang="en-US" sz="950" spc="250" kern="0" dirty="0">
                <a:solidFill>
                  <a:srgbClr val="E64B00"/>
                </a:solidFill>
                <a:latin typeface="IBM Plex Mono" pitchFamily="34" charset="0"/>
                <a:ea typeface="IBM Plex Mono" pitchFamily="34" charset="-122"/>
                <a:cs typeface="IBM Plex Mono" pitchFamily="34" charset="-120"/>
              </a:rPr>
              <a:t>2 · DE COMPLICATIE</a:t>
            </a:r>
            <a:endParaRPr lang="en-US" sz="950" dirty="0"/>
          </a:p>
        </p:txBody>
      </p:sp>
      <p:sp>
        <p:nvSpPr>
          <p:cNvPr id="10" name="Text 8"/>
          <p:cNvSpPr txBox="1"/>
          <p:nvPr/>
        </p:nvSpPr>
        <p:spPr>
          <a:xfrm>
            <a:off x="4672584" y="2788920"/>
            <a:ext cx="2697480" cy="1051560"/>
          </a:xfrm>
          <a:prstGeom prst="rect">
            <a:avLst/>
          </a:prstGeom>
          <a:noFill/>
          <a:ln/>
        </p:spPr>
        <p:txBody>
          <a:bodyPr wrap="square" lIns="0" tIns="0" rIns="0" bIns="0" rtlCol="0" anchor="t"/>
          <a:lstStyle/>
          <a:p>
            <a:pPr indent="0" marL="0">
              <a:lnSpc>
                <a:spcPts val="1550"/>
              </a:lnSpc>
              <a:buNone/>
            </a:pPr>
            <a:r>
              <a:rPr lang="en-US" sz="1100" dirty="0">
                <a:solidFill>
                  <a:srgbClr val="191713"/>
                </a:solidFill>
                <a:latin typeface="Archivo" pitchFamily="34" charset="0"/>
                <a:ea typeface="Archivo" pitchFamily="34" charset="-122"/>
                <a:cs typeface="Archivo" pitchFamily="34" charset="-120"/>
              </a:rPr>
              <a:t>Wat zit hem dwars, waar schuurt het? Zonder maar of terwijl is het een constatering.</a:t>
            </a:r>
            <a:endParaRPr lang="en-US" sz="1100" dirty="0"/>
          </a:p>
        </p:txBody>
      </p:sp>
      <p:sp>
        <p:nvSpPr>
          <p:cNvPr id="11" name="Shape 9"/>
          <p:cNvSpPr/>
          <p:nvPr/>
        </p:nvSpPr>
        <p:spPr>
          <a:xfrm>
            <a:off x="8156448" y="2194560"/>
            <a:ext cx="3246120" cy="1783080"/>
          </a:xfrm>
          <a:prstGeom prst="rect">
            <a:avLst/>
          </a:prstGeom>
          <a:solidFill>
            <a:srgbClr val="FFFFFF"/>
          </a:solidFill>
          <a:ln w="12700">
            <a:solidFill>
              <a:srgbClr val="DEDAD1"/>
            </a:solidFill>
            <a:prstDash val="solid"/>
          </a:ln>
        </p:spPr>
      </p:sp>
      <p:sp>
        <p:nvSpPr>
          <p:cNvPr id="12" name="Text 10"/>
          <p:cNvSpPr txBox="1"/>
          <p:nvPr/>
        </p:nvSpPr>
        <p:spPr>
          <a:xfrm>
            <a:off x="8430768" y="2423160"/>
            <a:ext cx="2697480" cy="256032"/>
          </a:xfrm>
          <a:prstGeom prst="rect">
            <a:avLst/>
          </a:prstGeom>
          <a:noFill/>
          <a:ln/>
        </p:spPr>
        <p:txBody>
          <a:bodyPr wrap="square" lIns="0" tIns="0" rIns="0" bIns="0" rtlCol="0" anchor="ctr"/>
          <a:lstStyle/>
          <a:p>
            <a:pPr indent="0" marL="0">
              <a:buNone/>
            </a:pPr>
            <a:r>
              <a:rPr lang="en-US" sz="950" spc="250" kern="0" dirty="0">
                <a:solidFill>
                  <a:srgbClr val="E64B00"/>
                </a:solidFill>
                <a:latin typeface="IBM Plex Mono" pitchFamily="34" charset="0"/>
                <a:ea typeface="IBM Plex Mono" pitchFamily="34" charset="-122"/>
                <a:cs typeface="IBM Plex Mono" pitchFamily="34" charset="-120"/>
              </a:rPr>
              <a:t>3 · DE WENS</a:t>
            </a:r>
            <a:endParaRPr lang="en-US" sz="950" dirty="0"/>
          </a:p>
        </p:txBody>
      </p:sp>
      <p:sp>
        <p:nvSpPr>
          <p:cNvPr id="13" name="Text 11"/>
          <p:cNvSpPr txBox="1"/>
          <p:nvPr/>
        </p:nvSpPr>
        <p:spPr>
          <a:xfrm>
            <a:off x="8430768" y="2788920"/>
            <a:ext cx="2697480" cy="1051560"/>
          </a:xfrm>
          <a:prstGeom prst="rect">
            <a:avLst/>
          </a:prstGeom>
          <a:noFill/>
          <a:ln/>
        </p:spPr>
        <p:txBody>
          <a:bodyPr wrap="square" lIns="0" tIns="0" rIns="0" bIns="0" rtlCol="0" anchor="t"/>
          <a:lstStyle/>
          <a:p>
            <a:pPr indent="0" marL="0">
              <a:lnSpc>
                <a:spcPts val="1550"/>
              </a:lnSpc>
              <a:buNone/>
            </a:pPr>
            <a:r>
              <a:rPr lang="en-US" sz="1100" dirty="0">
                <a:solidFill>
                  <a:srgbClr val="191713"/>
                </a:solidFill>
                <a:latin typeface="Archivo" pitchFamily="34" charset="0"/>
                <a:ea typeface="Archivo" pitchFamily="34" charset="-122"/>
                <a:cs typeface="Archivo" pitchFamily="34" charset="-120"/>
              </a:rPr>
              <a:t>Wat wil hij eigenlijk bereiken? De onderliggende behoefte, in zijn eigen woorden.</a:t>
            </a:r>
            <a:endParaRPr lang="en-US" sz="1100" dirty="0"/>
          </a:p>
        </p:txBody>
      </p:sp>
      <p:sp>
        <p:nvSpPr>
          <p:cNvPr id="14" name="Shape 12"/>
          <p:cNvSpPr/>
          <p:nvPr/>
        </p:nvSpPr>
        <p:spPr>
          <a:xfrm>
            <a:off x="640080" y="4297680"/>
            <a:ext cx="10908792" cy="868680"/>
          </a:xfrm>
          <a:prstGeom prst="rect">
            <a:avLst/>
          </a:prstGeom>
          <a:solidFill>
            <a:srgbClr val="FFFFFF"/>
          </a:solidFill>
          <a:ln w="25400">
            <a:solidFill>
              <a:srgbClr val="E64B00"/>
            </a:solidFill>
            <a:prstDash val="solid"/>
          </a:ln>
        </p:spPr>
      </p:sp>
      <p:sp>
        <p:nvSpPr>
          <p:cNvPr id="15" name="Text 13"/>
          <p:cNvSpPr txBox="1"/>
          <p:nvPr/>
        </p:nvSpPr>
        <p:spPr>
          <a:xfrm>
            <a:off x="960120" y="4553712"/>
            <a:ext cx="10241280" cy="411480"/>
          </a:xfrm>
          <a:prstGeom prst="rect">
            <a:avLst/>
          </a:prstGeom>
          <a:noFill/>
          <a:ln/>
        </p:spPr>
        <p:txBody>
          <a:bodyPr wrap="square" lIns="0" tIns="0" rIns="0" bIns="0" rtlCol="0" anchor="ctr"/>
          <a:lstStyle/>
          <a:p>
            <a:pPr indent="0" marL="0">
              <a:buNone/>
            </a:pPr>
            <a:r>
              <a:rPr lang="en-US" sz="900" spc="250" kern="0" dirty="0">
                <a:solidFill>
                  <a:srgbClr val="E64B00"/>
                </a:solidFill>
                <a:latin typeface="IBM Plex Mono" pitchFamily="34" charset="0"/>
                <a:ea typeface="IBM Plex Mono" pitchFamily="34" charset="-122"/>
                <a:cs typeface="IBM Plex Mono" pitchFamily="34" charset="-120"/>
              </a:rPr>
              <a:t>BIJVOORBEELD   </a:t>
            </a:r>
            <a:pPr indent="0" marL="0">
              <a:buNone/>
            </a:pPr>
            <a:r>
              <a:rPr lang="en-US" sz="1350" dirty="0">
                <a:solidFill>
                  <a:srgbClr val="191713"/>
                </a:solidFill>
                <a:latin typeface="Archivo" pitchFamily="34" charset="0"/>
                <a:ea typeface="Archivo" pitchFamily="34" charset="-122"/>
                <a:cs typeface="Archivo" pitchFamily="34" charset="-120"/>
              </a:rPr>
              <a:t>“Ik bankier hier al vijftien jaar en heb niks te klagen, maar nieuwe klanten krijgen een hogere spaarrente dan ik, terwijl ik wil dat trouw net zoveel waard is als nieuw zijn.”</a:t>
            </a:r>
            <a:endParaRPr lang="en-US" sz="900" dirty="0"/>
          </a:p>
        </p:txBody>
      </p:sp>
      <p:sp>
        <p:nvSpPr>
          <p:cNvPr id="16" name="Text 14"/>
          <p:cNvSpPr txBox="1"/>
          <p:nvPr/>
        </p:nvSpPr>
        <p:spPr>
          <a:xfrm>
            <a:off x="640080" y="5440680"/>
            <a:ext cx="10881360" cy="320040"/>
          </a:xfrm>
          <a:prstGeom prst="rect">
            <a:avLst/>
          </a:prstGeom>
          <a:noFill/>
          <a:ln/>
        </p:spPr>
        <p:txBody>
          <a:bodyPr wrap="square" lIns="0" tIns="0" rIns="0" bIns="0" rtlCol="0" anchor="ctr"/>
          <a:lstStyle/>
          <a:p>
            <a:pPr indent="0" marL="0">
              <a:buNone/>
            </a:pPr>
            <a:r>
              <a:rPr lang="en-US" sz="1100" dirty="0">
                <a:solidFill>
                  <a:srgbClr val="6F6B63"/>
                </a:solidFill>
                <a:latin typeface="Archivo" pitchFamily="34" charset="0"/>
                <a:ea typeface="Archivo" pitchFamily="34" charset="-122"/>
                <a:cs typeface="Archivo" pitchFamily="34" charset="-120"/>
              </a:rPr>
              <a:t>Eén inzicht per zin  ·  Cijfers horen in het patroon, niet in de zin  ·  Kan het ook over je concurrent gaan? Dan is het te algemeen</a:t>
            </a:r>
            <a:endParaRPr lang="en-US" sz="1100" dirty="0"/>
          </a:p>
        </p:txBody>
      </p:sp>
      <p:sp>
        <p:nvSpPr>
          <p:cNvPr id="17" name="Text 15"/>
          <p:cNvSpPr txBox="1"/>
          <p:nvPr/>
        </p:nvSpPr>
        <p:spPr>
          <a:xfrm>
            <a:off x="640080" y="5989320"/>
            <a:ext cx="10881360" cy="320040"/>
          </a:xfrm>
          <a:prstGeom prst="rect">
            <a:avLst/>
          </a:prstGeom>
          <a:noFill/>
          <a:ln/>
        </p:spPr>
        <p:txBody>
          <a:bodyPr wrap="square" lIns="0" tIns="0" rIns="0" bIns="0" rtlCol="0" anchor="ctr"/>
          <a:lstStyle/>
          <a:p>
            <a:pPr indent="0" marL="0">
              <a:buNone/>
            </a:pPr>
            <a:r>
              <a:rPr lang="en-US" sz="1050" spc="150" kern="0" dirty="0">
                <a:solidFill>
                  <a:srgbClr val="E64B00"/>
                </a:solidFill>
                <a:latin typeface="IBM Plex Mono" pitchFamily="34" charset="0"/>
                <a:ea typeface="IBM Plex Mono" pitchFamily="34" charset="-122"/>
                <a:cs typeface="IBM Plex Mono" pitchFamily="34" charset="-120"/>
              </a:rPr>
              <a:t>DE TOETS · Staat er een ik in, en een maar?</a:t>
            </a:r>
            <a:endParaRPr lang="en-US" sz="1050" dirty="0"/>
          </a:p>
        </p:txBody>
      </p:sp>
      <p:sp>
        <p:nvSpPr>
          <p:cNvPr id="18" name="Text 16"/>
          <p:cNvSpPr txBox="1"/>
          <p:nvPr/>
        </p:nvSpPr>
        <p:spPr>
          <a:xfrm>
            <a:off x="640080" y="6473952"/>
            <a:ext cx="5486400" cy="274320"/>
          </a:xfrm>
          <a:prstGeom prst="rect">
            <a:avLst/>
          </a:prstGeom>
          <a:noFill/>
          <a:ln/>
        </p:spPr>
        <p:txBody>
          <a:bodyPr wrap="square" lIns="0" tIns="0" rIns="0" bIns="0" rtlCol="0" anchor="ctr"/>
          <a:lstStyle/>
          <a:p>
            <a:pPr indent="0" marL="0">
              <a:buNone/>
            </a:pPr>
            <a:r>
              <a:rPr lang="en-US" sz="800" dirty="0">
                <a:solidFill>
                  <a:srgbClr val="6F6B63"/>
                </a:solidFill>
                <a:latin typeface="IBM Plex Mono" pitchFamily="34" charset="0"/>
                <a:ea typeface="IBM Plex Mono" pitchFamily="34" charset="-122"/>
                <a:cs typeface="IBM Plex Mono" pitchFamily="34" charset="-120"/>
              </a:rPr>
              <a:t>buro de vakmannen · </a:t>
            </a:r>
            <a:r>
              <a:rPr lang="en-US" sz="800" dirty="0">
                <a:solidFill>
                  <a:srgbClr val="6F6B63"/>
                </a:solidFill>
                <a:latin typeface="IBM Plex Mono" pitchFamily="34" charset="0"/>
                <a:ea typeface="IBM Plex Mono" pitchFamily="34" charset="-122"/>
                <a:cs typeface="IBM Plex Mono" pitchFamily="34" charset="-120"/>
                <a:hlinkClick r:id="rIdBdvLink1"/>
              </a:rPr>
              <a:t>burodevakmannen.nl</a:t>
            </a:r>
            <a:endParaRPr lang="en-US" sz="800" dirty="0"/>
          </a:p>
        </p:txBody>
      </p:sp>
      <p:pic>
        <p:nvPicPr>
          <p:cNvPr id="19" name="Image 0" descr="logo_zt_papier.png">    </p:cNvPr>
          <p:cNvPicPr>
            <a:picLocks noChangeAspect="1"/>
          </p:cNvPicPr>
          <p:nvPr/>
        </p:nvPicPr>
        <p:blipFill>
          <a:blip r:embed="rId1"/>
          <a:stretch>
            <a:fillRect/>
          </a:stretch>
        </p:blipFill>
        <p:spPr>
          <a:xfrm>
            <a:off x="10195560" y="6428232"/>
            <a:ext cx="1353312" cy="20208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BF8"/>
        </a:solidFill>
      </p:bgPr>
    </p:bg>
    <p:spTree>
      <p:nvGrpSpPr>
        <p:cNvPr id="1" name=""/>
        <p:cNvGrpSpPr/>
        <p:nvPr/>
      </p:nvGrpSpPr>
      <p:grpSpPr>
        <a:xfrm>
          <a:off x="0" y="0"/>
          <a:ext cx="0" cy="0"/>
          <a:chOff x="0" y="0"/>
          <a:chExt cx="0" cy="0"/>
        </a:xfrm>
      </p:grpSpPr>
      <p:sp>
        <p:nvSpPr>
          <p:cNvPr id="2" name="Text 0"/>
          <p:cNvSpPr txBox="1"/>
          <p:nvPr/>
        </p:nvSpPr>
        <p:spPr>
          <a:xfrm>
            <a:off x="640080" y="475488"/>
            <a:ext cx="10058400" cy="292608"/>
          </a:xfrm>
          <a:prstGeom prst="rect">
            <a:avLst/>
          </a:prstGeom>
          <a:noFill/>
          <a:ln/>
        </p:spPr>
        <p:txBody>
          <a:bodyPr wrap="square" lIns="0" tIns="0" rIns="0" bIns="0" rtlCol="0" anchor="ctr"/>
          <a:lstStyle/>
          <a:p>
            <a:pPr indent="0" marL="0">
              <a:buNone/>
            </a:pPr>
            <a:r>
              <a:rPr lang="en-US" sz="1050" spc="300" kern="0" dirty="0">
                <a:solidFill>
                  <a:srgbClr val="E64B00"/>
                </a:solidFill>
                <a:latin typeface="IBM Plex Mono" pitchFamily="34" charset="0"/>
                <a:ea typeface="IBM Plex Mono" pitchFamily="34" charset="-122"/>
                <a:cs typeface="IBM Plex Mono" pitchFamily="34" charset="-120"/>
              </a:rPr>
              <a:t>03 · ZO NIET, ZO WEL</a:t>
            </a:r>
            <a:endParaRPr lang="en-US" sz="1050" dirty="0"/>
          </a:p>
        </p:txBody>
      </p:sp>
      <p:sp>
        <p:nvSpPr>
          <p:cNvPr id="3" name="Text 1"/>
          <p:cNvSpPr txBox="1"/>
          <p:nvPr/>
        </p:nvSpPr>
        <p:spPr>
          <a:xfrm>
            <a:off x="640080" y="841248"/>
            <a:ext cx="10908792" cy="731520"/>
          </a:xfrm>
          <a:prstGeom prst="rect">
            <a:avLst/>
          </a:prstGeom>
          <a:noFill/>
          <a:ln/>
        </p:spPr>
        <p:txBody>
          <a:bodyPr wrap="square" lIns="0" tIns="0" rIns="0" bIns="0" rtlCol="0" anchor="ctr"/>
          <a:lstStyle/>
          <a:p>
            <a:pPr indent="0" marL="0">
              <a:buNone/>
            </a:pPr>
            <a:r>
              <a:rPr lang="en-US" sz="2800" b="1" dirty="0">
                <a:solidFill>
                  <a:srgbClr val="191713"/>
                </a:solidFill>
                <a:latin typeface="Archivo" pitchFamily="34" charset="0"/>
                <a:ea typeface="Archivo" pitchFamily="34" charset="-122"/>
                <a:cs typeface="Archivo" pitchFamily="34" charset="-120"/>
              </a:rPr>
              <a:t>Wat wording doet met hetzelfde gegeven.</a:t>
            </a:r>
            <a:endParaRPr lang="en-US" sz="2800" dirty="0"/>
          </a:p>
        </p:txBody>
      </p:sp>
      <p:sp>
        <p:nvSpPr>
          <p:cNvPr id="4" name="Text 2"/>
          <p:cNvSpPr txBox="1"/>
          <p:nvPr/>
        </p:nvSpPr>
        <p:spPr>
          <a:xfrm>
            <a:off x="640080" y="1600200"/>
            <a:ext cx="10881360" cy="548640"/>
          </a:xfrm>
          <a:prstGeom prst="rect">
            <a:avLst/>
          </a:prstGeom>
          <a:noFill/>
          <a:ln/>
        </p:spPr>
        <p:txBody>
          <a:bodyPr wrap="square" lIns="0" tIns="0" rIns="0" bIns="0" rtlCol="0" anchor="ctr"/>
          <a:lstStyle/>
          <a:p>
            <a:pPr indent="0" marL="0">
              <a:lnSpc>
                <a:spcPts val="1800"/>
              </a:lnSpc>
              <a:buNone/>
            </a:pPr>
            <a:r>
              <a:rPr lang="en-US" sz="1250" dirty="0">
                <a:solidFill>
                  <a:srgbClr val="191713"/>
                </a:solidFill>
                <a:latin typeface="Archivo" pitchFamily="34" charset="0"/>
                <a:ea typeface="Archivo" pitchFamily="34" charset="-122"/>
                <a:cs typeface="Archivo" pitchFamily="34" charset="-120"/>
              </a:rPr>
              <a:t>Links het datapunt of de constatering, rechts het inzicht. Zelfde werkelijkheid, andere woorden, ander plan.</a:t>
            </a:r>
            <a:endParaRPr lang="en-US" sz="1250" dirty="0"/>
          </a:p>
        </p:txBody>
      </p:sp>
      <p:sp>
        <p:nvSpPr>
          <p:cNvPr id="5" name="Shape 3"/>
          <p:cNvSpPr/>
          <p:nvPr/>
        </p:nvSpPr>
        <p:spPr>
          <a:xfrm>
            <a:off x="640080" y="2194560"/>
            <a:ext cx="4892040" cy="1152144"/>
          </a:xfrm>
          <a:prstGeom prst="rect">
            <a:avLst/>
          </a:prstGeom>
          <a:solidFill>
            <a:srgbClr val="FFFFFF"/>
          </a:solidFill>
          <a:ln w="12700">
            <a:solidFill>
              <a:srgbClr val="DEDAD1"/>
            </a:solidFill>
            <a:prstDash val="solid"/>
          </a:ln>
        </p:spPr>
      </p:sp>
      <p:sp>
        <p:nvSpPr>
          <p:cNvPr id="6" name="Text 4"/>
          <p:cNvSpPr txBox="1"/>
          <p:nvPr/>
        </p:nvSpPr>
        <p:spPr>
          <a:xfrm>
            <a:off x="896112" y="2340864"/>
            <a:ext cx="4389120" cy="219456"/>
          </a:xfrm>
          <a:prstGeom prst="rect">
            <a:avLst/>
          </a:prstGeom>
          <a:noFill/>
          <a:ln/>
        </p:spPr>
        <p:txBody>
          <a:bodyPr wrap="square" lIns="0" tIns="0" rIns="0" bIns="0" rtlCol="0" anchor="ctr"/>
          <a:lstStyle/>
          <a:p>
            <a:pPr indent="0" marL="0">
              <a:buNone/>
            </a:pPr>
            <a:r>
              <a:rPr lang="en-US" sz="800" spc="200" kern="0" dirty="0">
                <a:solidFill>
                  <a:srgbClr val="B6B2A9"/>
                </a:solidFill>
                <a:latin typeface="IBM Plex Mono" pitchFamily="34" charset="0"/>
                <a:ea typeface="IBM Plex Mono" pitchFamily="34" charset="-122"/>
                <a:cs typeface="IBM Plex Mono" pitchFamily="34" charset="-120"/>
              </a:rPr>
              <a:t>NOG GEEN INZICHT</a:t>
            </a:r>
            <a:endParaRPr lang="en-US" sz="800" dirty="0"/>
          </a:p>
        </p:txBody>
      </p:sp>
      <p:sp>
        <p:nvSpPr>
          <p:cNvPr id="7" name="Text 5"/>
          <p:cNvSpPr txBox="1"/>
          <p:nvPr/>
        </p:nvSpPr>
        <p:spPr>
          <a:xfrm>
            <a:off x="896112" y="2615184"/>
            <a:ext cx="4389120" cy="640080"/>
          </a:xfrm>
          <a:prstGeom prst="rect">
            <a:avLst/>
          </a:prstGeom>
          <a:noFill/>
          <a:ln/>
        </p:spPr>
        <p:txBody>
          <a:bodyPr wrap="square" lIns="0" tIns="0" rIns="0" bIns="0" rtlCol="0" anchor="t"/>
          <a:lstStyle/>
          <a:p>
            <a:pPr indent="0" marL="0">
              <a:lnSpc>
                <a:spcPts val="1500"/>
              </a:lnSpc>
              <a:buNone/>
            </a:pPr>
            <a:r>
              <a:rPr lang="en-US" sz="1150" dirty="0">
                <a:solidFill>
                  <a:srgbClr val="6F6B63"/>
                </a:solidFill>
                <a:latin typeface="Archivo" pitchFamily="34" charset="0"/>
                <a:ea typeface="Archivo" pitchFamily="34" charset="-122"/>
                <a:cs typeface="Archivo" pitchFamily="34" charset="-120"/>
              </a:rPr>
              <a:t>Het account verlengt elk jaar netjes.</a:t>
            </a:r>
            <a:endParaRPr lang="en-US" sz="1150" dirty="0"/>
          </a:p>
        </p:txBody>
      </p:sp>
      <p:sp>
        <p:nvSpPr>
          <p:cNvPr id="8" name="Shape 6"/>
          <p:cNvSpPr/>
          <p:nvPr/>
        </p:nvSpPr>
        <p:spPr>
          <a:xfrm>
            <a:off x="5742432" y="2578608"/>
            <a:ext cx="347472" cy="384048"/>
          </a:xfrm>
          <a:prstGeom prst="chevron">
            <a:avLst/>
          </a:prstGeom>
          <a:solidFill>
            <a:srgbClr val="E64B00"/>
          </a:solidFill>
          <a:ln/>
        </p:spPr>
      </p:sp>
      <p:sp>
        <p:nvSpPr>
          <p:cNvPr id="9" name="Shape 7"/>
          <p:cNvSpPr/>
          <p:nvPr/>
        </p:nvSpPr>
        <p:spPr>
          <a:xfrm>
            <a:off x="6291072" y="2194560"/>
            <a:ext cx="41148" cy="1152144"/>
          </a:xfrm>
          <a:prstGeom prst="rect">
            <a:avLst/>
          </a:prstGeom>
          <a:solidFill>
            <a:srgbClr val="E64B00"/>
          </a:solidFill>
          <a:ln/>
        </p:spPr>
      </p:sp>
      <p:sp>
        <p:nvSpPr>
          <p:cNvPr id="10" name="Shape 8"/>
          <p:cNvSpPr/>
          <p:nvPr/>
        </p:nvSpPr>
        <p:spPr>
          <a:xfrm>
            <a:off x="6291072" y="2194560"/>
            <a:ext cx="5257800" cy="1152144"/>
          </a:xfrm>
          <a:prstGeom prst="rect">
            <a:avLst/>
          </a:prstGeom>
          <a:solidFill>
            <a:srgbClr val="FFFFFF"/>
          </a:solidFill>
          <a:ln w="12700">
            <a:solidFill>
              <a:srgbClr val="DEDAD1"/>
            </a:solidFill>
            <a:prstDash val="solid"/>
          </a:ln>
        </p:spPr>
      </p:sp>
      <p:sp>
        <p:nvSpPr>
          <p:cNvPr id="11" name="Shape 9"/>
          <p:cNvSpPr/>
          <p:nvPr/>
        </p:nvSpPr>
        <p:spPr>
          <a:xfrm>
            <a:off x="6291072" y="2194560"/>
            <a:ext cx="45720" cy="1152144"/>
          </a:xfrm>
          <a:prstGeom prst="rect">
            <a:avLst/>
          </a:prstGeom>
          <a:solidFill>
            <a:srgbClr val="E64B00"/>
          </a:solidFill>
          <a:ln/>
        </p:spPr>
      </p:sp>
      <p:sp>
        <p:nvSpPr>
          <p:cNvPr id="12" name="Text 10"/>
          <p:cNvSpPr txBox="1"/>
          <p:nvPr/>
        </p:nvSpPr>
        <p:spPr>
          <a:xfrm>
            <a:off x="6583680" y="2340864"/>
            <a:ext cx="4754880" cy="219456"/>
          </a:xfrm>
          <a:prstGeom prst="rect">
            <a:avLst/>
          </a:prstGeom>
          <a:noFill/>
          <a:ln/>
        </p:spPr>
        <p:txBody>
          <a:bodyPr wrap="square" lIns="0" tIns="0" rIns="0" bIns="0" rtlCol="0" anchor="ctr"/>
          <a:lstStyle/>
          <a:p>
            <a:pPr indent="0" marL="0">
              <a:buNone/>
            </a:pPr>
            <a:r>
              <a:rPr lang="en-US" sz="800" spc="200" kern="0" dirty="0">
                <a:solidFill>
                  <a:srgbClr val="E64B00"/>
                </a:solidFill>
                <a:latin typeface="IBM Plex Mono" pitchFamily="34" charset="0"/>
                <a:ea typeface="IBM Plex Mono" pitchFamily="34" charset="-122"/>
                <a:cs typeface="IBM Plex Mono" pitchFamily="34" charset="-120"/>
              </a:rPr>
              <a:t>WEL EEN INZICHT</a:t>
            </a:r>
            <a:endParaRPr lang="en-US" sz="800" dirty="0"/>
          </a:p>
        </p:txBody>
      </p:sp>
      <p:sp>
        <p:nvSpPr>
          <p:cNvPr id="13" name="Text 11"/>
          <p:cNvSpPr txBox="1"/>
          <p:nvPr/>
        </p:nvSpPr>
        <p:spPr>
          <a:xfrm>
            <a:off x="6583680" y="2615184"/>
            <a:ext cx="4754880" cy="658368"/>
          </a:xfrm>
          <a:prstGeom prst="rect">
            <a:avLst/>
          </a:prstGeom>
          <a:noFill/>
          <a:ln/>
        </p:spPr>
        <p:txBody>
          <a:bodyPr wrap="square" lIns="0" tIns="0" rIns="0" bIns="0" rtlCol="0" anchor="t"/>
          <a:lstStyle/>
          <a:p>
            <a:pPr indent="0" marL="0">
              <a:lnSpc>
                <a:spcPts val="1500"/>
              </a:lnSpc>
              <a:buNone/>
            </a:pPr>
            <a:r>
              <a:rPr lang="en-US" sz="1150" dirty="0">
                <a:solidFill>
                  <a:srgbClr val="191713"/>
                </a:solidFill>
                <a:latin typeface="Archivo" pitchFamily="34" charset="0"/>
                <a:ea typeface="Archivo" pitchFamily="34" charset="-122"/>
                <a:cs typeface="Archivo" pitchFamily="34" charset="-120"/>
              </a:rPr>
              <a:t>Ik verleng het contract elk jaar, maar niemand vraagt waar wij naartoe willen, terwijl ik een partner zoek en geen terugkerende factuur.</a:t>
            </a:r>
            <a:endParaRPr lang="en-US" sz="1150" dirty="0"/>
          </a:p>
        </p:txBody>
      </p:sp>
      <p:sp>
        <p:nvSpPr>
          <p:cNvPr id="14" name="Shape 12"/>
          <p:cNvSpPr/>
          <p:nvPr/>
        </p:nvSpPr>
        <p:spPr>
          <a:xfrm>
            <a:off x="640080" y="3511296"/>
            <a:ext cx="4892040" cy="1152144"/>
          </a:xfrm>
          <a:prstGeom prst="rect">
            <a:avLst/>
          </a:prstGeom>
          <a:solidFill>
            <a:srgbClr val="FFFFFF"/>
          </a:solidFill>
          <a:ln w="12700">
            <a:solidFill>
              <a:srgbClr val="DEDAD1"/>
            </a:solidFill>
            <a:prstDash val="solid"/>
          </a:ln>
        </p:spPr>
      </p:sp>
      <p:sp>
        <p:nvSpPr>
          <p:cNvPr id="15" name="Text 13"/>
          <p:cNvSpPr txBox="1"/>
          <p:nvPr/>
        </p:nvSpPr>
        <p:spPr>
          <a:xfrm>
            <a:off x="896112" y="3657600"/>
            <a:ext cx="4389120" cy="219456"/>
          </a:xfrm>
          <a:prstGeom prst="rect">
            <a:avLst/>
          </a:prstGeom>
          <a:noFill/>
          <a:ln/>
        </p:spPr>
        <p:txBody>
          <a:bodyPr wrap="square" lIns="0" tIns="0" rIns="0" bIns="0" rtlCol="0" anchor="ctr"/>
          <a:lstStyle/>
          <a:p>
            <a:pPr indent="0" marL="0">
              <a:buNone/>
            </a:pPr>
            <a:r>
              <a:rPr lang="en-US" sz="800" spc="200" kern="0" dirty="0">
                <a:solidFill>
                  <a:srgbClr val="B6B2A9"/>
                </a:solidFill>
                <a:latin typeface="IBM Plex Mono" pitchFamily="34" charset="0"/>
                <a:ea typeface="IBM Plex Mono" pitchFamily="34" charset="-122"/>
                <a:cs typeface="IBM Plex Mono" pitchFamily="34" charset="-120"/>
              </a:rPr>
              <a:t>NOG GEEN INZICHT</a:t>
            </a:r>
            <a:endParaRPr lang="en-US" sz="800" dirty="0"/>
          </a:p>
        </p:txBody>
      </p:sp>
      <p:sp>
        <p:nvSpPr>
          <p:cNvPr id="16" name="Text 14"/>
          <p:cNvSpPr txBox="1"/>
          <p:nvPr/>
        </p:nvSpPr>
        <p:spPr>
          <a:xfrm>
            <a:off x="896112" y="3931920"/>
            <a:ext cx="4389120" cy="640080"/>
          </a:xfrm>
          <a:prstGeom prst="rect">
            <a:avLst/>
          </a:prstGeom>
          <a:noFill/>
          <a:ln/>
        </p:spPr>
        <p:txBody>
          <a:bodyPr wrap="square" lIns="0" tIns="0" rIns="0" bIns="0" rtlCol="0" anchor="t"/>
          <a:lstStyle/>
          <a:p>
            <a:pPr indent="0" marL="0">
              <a:lnSpc>
                <a:spcPts val="1500"/>
              </a:lnSpc>
              <a:buNone/>
            </a:pPr>
            <a:r>
              <a:rPr lang="en-US" sz="1150" dirty="0">
                <a:solidFill>
                  <a:srgbClr val="6F6B63"/>
                </a:solidFill>
                <a:latin typeface="Archivo" pitchFamily="34" charset="0"/>
                <a:ea typeface="Archivo" pitchFamily="34" charset="-122"/>
                <a:cs typeface="Archivo" pitchFamily="34" charset="-120"/>
              </a:rPr>
              <a:t>De conversie daalt bij de checkout.</a:t>
            </a:r>
            <a:endParaRPr lang="en-US" sz="1150" dirty="0"/>
          </a:p>
        </p:txBody>
      </p:sp>
      <p:sp>
        <p:nvSpPr>
          <p:cNvPr id="17" name="Shape 15"/>
          <p:cNvSpPr/>
          <p:nvPr/>
        </p:nvSpPr>
        <p:spPr>
          <a:xfrm>
            <a:off x="5742432" y="3895344"/>
            <a:ext cx="347472" cy="384048"/>
          </a:xfrm>
          <a:prstGeom prst="chevron">
            <a:avLst/>
          </a:prstGeom>
          <a:solidFill>
            <a:srgbClr val="E64B00"/>
          </a:solidFill>
          <a:ln/>
        </p:spPr>
      </p:sp>
      <p:sp>
        <p:nvSpPr>
          <p:cNvPr id="18" name="Shape 16"/>
          <p:cNvSpPr/>
          <p:nvPr/>
        </p:nvSpPr>
        <p:spPr>
          <a:xfrm>
            <a:off x="6291072" y="3511296"/>
            <a:ext cx="41148" cy="1152144"/>
          </a:xfrm>
          <a:prstGeom prst="rect">
            <a:avLst/>
          </a:prstGeom>
          <a:solidFill>
            <a:srgbClr val="E64B00"/>
          </a:solidFill>
          <a:ln/>
        </p:spPr>
      </p:sp>
      <p:sp>
        <p:nvSpPr>
          <p:cNvPr id="19" name="Shape 17"/>
          <p:cNvSpPr/>
          <p:nvPr/>
        </p:nvSpPr>
        <p:spPr>
          <a:xfrm>
            <a:off x="6291072" y="3511296"/>
            <a:ext cx="5257800" cy="1152144"/>
          </a:xfrm>
          <a:prstGeom prst="rect">
            <a:avLst/>
          </a:prstGeom>
          <a:solidFill>
            <a:srgbClr val="FFFFFF"/>
          </a:solidFill>
          <a:ln w="12700">
            <a:solidFill>
              <a:srgbClr val="DEDAD1"/>
            </a:solidFill>
            <a:prstDash val="solid"/>
          </a:ln>
        </p:spPr>
      </p:sp>
      <p:sp>
        <p:nvSpPr>
          <p:cNvPr id="20" name="Shape 18"/>
          <p:cNvSpPr/>
          <p:nvPr/>
        </p:nvSpPr>
        <p:spPr>
          <a:xfrm>
            <a:off x="6291072" y="3511296"/>
            <a:ext cx="45720" cy="1152144"/>
          </a:xfrm>
          <a:prstGeom prst="rect">
            <a:avLst/>
          </a:prstGeom>
          <a:solidFill>
            <a:srgbClr val="E64B00"/>
          </a:solidFill>
          <a:ln/>
        </p:spPr>
      </p:sp>
      <p:sp>
        <p:nvSpPr>
          <p:cNvPr id="21" name="Text 19"/>
          <p:cNvSpPr txBox="1"/>
          <p:nvPr/>
        </p:nvSpPr>
        <p:spPr>
          <a:xfrm>
            <a:off x="6583680" y="3657600"/>
            <a:ext cx="4754880" cy="219456"/>
          </a:xfrm>
          <a:prstGeom prst="rect">
            <a:avLst/>
          </a:prstGeom>
          <a:noFill/>
          <a:ln/>
        </p:spPr>
        <p:txBody>
          <a:bodyPr wrap="square" lIns="0" tIns="0" rIns="0" bIns="0" rtlCol="0" anchor="ctr"/>
          <a:lstStyle/>
          <a:p>
            <a:pPr indent="0" marL="0">
              <a:buNone/>
            </a:pPr>
            <a:r>
              <a:rPr lang="en-US" sz="800" spc="200" kern="0" dirty="0">
                <a:solidFill>
                  <a:srgbClr val="E64B00"/>
                </a:solidFill>
                <a:latin typeface="IBM Plex Mono" pitchFamily="34" charset="0"/>
                <a:ea typeface="IBM Plex Mono" pitchFamily="34" charset="-122"/>
                <a:cs typeface="IBM Plex Mono" pitchFamily="34" charset="-120"/>
              </a:rPr>
              <a:t>WEL EEN INZICHT</a:t>
            </a:r>
            <a:endParaRPr lang="en-US" sz="800" dirty="0"/>
          </a:p>
        </p:txBody>
      </p:sp>
      <p:sp>
        <p:nvSpPr>
          <p:cNvPr id="22" name="Text 20"/>
          <p:cNvSpPr txBox="1"/>
          <p:nvPr/>
        </p:nvSpPr>
        <p:spPr>
          <a:xfrm>
            <a:off x="6583680" y="3931920"/>
            <a:ext cx="4754880" cy="658368"/>
          </a:xfrm>
          <a:prstGeom prst="rect">
            <a:avLst/>
          </a:prstGeom>
          <a:noFill/>
          <a:ln/>
        </p:spPr>
        <p:txBody>
          <a:bodyPr wrap="square" lIns="0" tIns="0" rIns="0" bIns="0" rtlCol="0" anchor="t"/>
          <a:lstStyle/>
          <a:p>
            <a:pPr indent="0" marL="0">
              <a:lnSpc>
                <a:spcPts val="1500"/>
              </a:lnSpc>
              <a:buNone/>
            </a:pPr>
            <a:r>
              <a:rPr lang="en-US" sz="1150" dirty="0">
                <a:solidFill>
                  <a:srgbClr val="191713"/>
                </a:solidFill>
                <a:latin typeface="Archivo" pitchFamily="34" charset="0"/>
                <a:ea typeface="Archivo" pitchFamily="34" charset="-122"/>
                <a:cs typeface="Archivo" pitchFamily="34" charset="-120"/>
              </a:rPr>
              <a:t>Ik reken pas af als ik weet dat ik thuis ben als het komt, en dat weet ik nooit, terwijl ik wil kiezen wanneer het komt.</a:t>
            </a:r>
            <a:endParaRPr lang="en-US" sz="1150" dirty="0"/>
          </a:p>
        </p:txBody>
      </p:sp>
      <p:sp>
        <p:nvSpPr>
          <p:cNvPr id="23" name="Shape 21"/>
          <p:cNvSpPr/>
          <p:nvPr/>
        </p:nvSpPr>
        <p:spPr>
          <a:xfrm>
            <a:off x="640080" y="4828032"/>
            <a:ext cx="4892040" cy="1152144"/>
          </a:xfrm>
          <a:prstGeom prst="rect">
            <a:avLst/>
          </a:prstGeom>
          <a:solidFill>
            <a:srgbClr val="FFFFFF"/>
          </a:solidFill>
          <a:ln w="12700">
            <a:solidFill>
              <a:srgbClr val="DEDAD1"/>
            </a:solidFill>
            <a:prstDash val="solid"/>
          </a:ln>
        </p:spPr>
      </p:sp>
      <p:sp>
        <p:nvSpPr>
          <p:cNvPr id="24" name="Text 22"/>
          <p:cNvSpPr txBox="1"/>
          <p:nvPr/>
        </p:nvSpPr>
        <p:spPr>
          <a:xfrm>
            <a:off x="896112" y="4974336"/>
            <a:ext cx="4389120" cy="219456"/>
          </a:xfrm>
          <a:prstGeom prst="rect">
            <a:avLst/>
          </a:prstGeom>
          <a:noFill/>
          <a:ln/>
        </p:spPr>
        <p:txBody>
          <a:bodyPr wrap="square" lIns="0" tIns="0" rIns="0" bIns="0" rtlCol="0" anchor="ctr"/>
          <a:lstStyle/>
          <a:p>
            <a:pPr indent="0" marL="0">
              <a:buNone/>
            </a:pPr>
            <a:r>
              <a:rPr lang="en-US" sz="800" spc="200" kern="0" dirty="0">
                <a:solidFill>
                  <a:srgbClr val="B6B2A9"/>
                </a:solidFill>
                <a:latin typeface="IBM Plex Mono" pitchFamily="34" charset="0"/>
                <a:ea typeface="IBM Plex Mono" pitchFamily="34" charset="-122"/>
                <a:cs typeface="IBM Plex Mono" pitchFamily="34" charset="-120"/>
              </a:rPr>
              <a:t>NOG GEEN INZICHT</a:t>
            </a:r>
            <a:endParaRPr lang="en-US" sz="800" dirty="0"/>
          </a:p>
        </p:txBody>
      </p:sp>
      <p:sp>
        <p:nvSpPr>
          <p:cNvPr id="25" name="Text 23"/>
          <p:cNvSpPr txBox="1"/>
          <p:nvPr/>
        </p:nvSpPr>
        <p:spPr>
          <a:xfrm>
            <a:off x="896112" y="5248656"/>
            <a:ext cx="4389120" cy="640080"/>
          </a:xfrm>
          <a:prstGeom prst="rect">
            <a:avLst/>
          </a:prstGeom>
          <a:noFill/>
          <a:ln/>
        </p:spPr>
        <p:txBody>
          <a:bodyPr wrap="square" lIns="0" tIns="0" rIns="0" bIns="0" rtlCol="0" anchor="t"/>
          <a:lstStyle/>
          <a:p>
            <a:pPr indent="0" marL="0">
              <a:lnSpc>
                <a:spcPts val="1500"/>
              </a:lnSpc>
              <a:buNone/>
            </a:pPr>
            <a:r>
              <a:rPr lang="en-US" sz="1150" dirty="0">
                <a:solidFill>
                  <a:srgbClr val="6F6B63"/>
                </a:solidFill>
                <a:latin typeface="Archivo" pitchFamily="34" charset="0"/>
                <a:ea typeface="Archivo" pitchFamily="34" charset="-122"/>
                <a:cs typeface="Archivo" pitchFamily="34" charset="-120"/>
              </a:rPr>
              <a:t>De punten worden nauwelijks ingewisseld.</a:t>
            </a:r>
            <a:endParaRPr lang="en-US" sz="1150" dirty="0"/>
          </a:p>
        </p:txBody>
      </p:sp>
      <p:sp>
        <p:nvSpPr>
          <p:cNvPr id="26" name="Shape 24"/>
          <p:cNvSpPr/>
          <p:nvPr/>
        </p:nvSpPr>
        <p:spPr>
          <a:xfrm>
            <a:off x="5742432" y="5212080"/>
            <a:ext cx="347472" cy="384048"/>
          </a:xfrm>
          <a:prstGeom prst="chevron">
            <a:avLst/>
          </a:prstGeom>
          <a:solidFill>
            <a:srgbClr val="E64B00"/>
          </a:solidFill>
          <a:ln/>
        </p:spPr>
      </p:sp>
      <p:sp>
        <p:nvSpPr>
          <p:cNvPr id="27" name="Shape 25"/>
          <p:cNvSpPr/>
          <p:nvPr/>
        </p:nvSpPr>
        <p:spPr>
          <a:xfrm>
            <a:off x="6291072" y="4828032"/>
            <a:ext cx="41148" cy="1152144"/>
          </a:xfrm>
          <a:prstGeom prst="rect">
            <a:avLst/>
          </a:prstGeom>
          <a:solidFill>
            <a:srgbClr val="E64B00"/>
          </a:solidFill>
          <a:ln/>
        </p:spPr>
      </p:sp>
      <p:sp>
        <p:nvSpPr>
          <p:cNvPr id="28" name="Shape 26"/>
          <p:cNvSpPr/>
          <p:nvPr/>
        </p:nvSpPr>
        <p:spPr>
          <a:xfrm>
            <a:off x="6291072" y="4828032"/>
            <a:ext cx="5257800" cy="1152144"/>
          </a:xfrm>
          <a:prstGeom prst="rect">
            <a:avLst/>
          </a:prstGeom>
          <a:solidFill>
            <a:srgbClr val="FFFFFF"/>
          </a:solidFill>
          <a:ln w="12700">
            <a:solidFill>
              <a:srgbClr val="DEDAD1"/>
            </a:solidFill>
            <a:prstDash val="solid"/>
          </a:ln>
        </p:spPr>
      </p:sp>
      <p:sp>
        <p:nvSpPr>
          <p:cNvPr id="29" name="Shape 27"/>
          <p:cNvSpPr/>
          <p:nvPr/>
        </p:nvSpPr>
        <p:spPr>
          <a:xfrm>
            <a:off x="6291072" y="4828032"/>
            <a:ext cx="45720" cy="1152144"/>
          </a:xfrm>
          <a:prstGeom prst="rect">
            <a:avLst/>
          </a:prstGeom>
          <a:solidFill>
            <a:srgbClr val="E64B00"/>
          </a:solidFill>
          <a:ln/>
        </p:spPr>
      </p:sp>
      <p:sp>
        <p:nvSpPr>
          <p:cNvPr id="30" name="Text 28"/>
          <p:cNvSpPr txBox="1"/>
          <p:nvPr/>
        </p:nvSpPr>
        <p:spPr>
          <a:xfrm>
            <a:off x="6583680" y="4974336"/>
            <a:ext cx="4754880" cy="219456"/>
          </a:xfrm>
          <a:prstGeom prst="rect">
            <a:avLst/>
          </a:prstGeom>
          <a:noFill/>
          <a:ln/>
        </p:spPr>
        <p:txBody>
          <a:bodyPr wrap="square" lIns="0" tIns="0" rIns="0" bIns="0" rtlCol="0" anchor="ctr"/>
          <a:lstStyle/>
          <a:p>
            <a:pPr indent="0" marL="0">
              <a:buNone/>
            </a:pPr>
            <a:r>
              <a:rPr lang="en-US" sz="800" spc="200" kern="0" dirty="0">
                <a:solidFill>
                  <a:srgbClr val="E64B00"/>
                </a:solidFill>
                <a:latin typeface="IBM Plex Mono" pitchFamily="34" charset="0"/>
                <a:ea typeface="IBM Plex Mono" pitchFamily="34" charset="-122"/>
                <a:cs typeface="IBM Plex Mono" pitchFamily="34" charset="-120"/>
              </a:rPr>
              <a:t>WEL EEN INZICHT</a:t>
            </a:r>
            <a:endParaRPr lang="en-US" sz="800" dirty="0"/>
          </a:p>
        </p:txBody>
      </p:sp>
      <p:sp>
        <p:nvSpPr>
          <p:cNvPr id="31" name="Text 29"/>
          <p:cNvSpPr txBox="1"/>
          <p:nvPr/>
        </p:nvSpPr>
        <p:spPr>
          <a:xfrm>
            <a:off x="6583680" y="5248656"/>
            <a:ext cx="4754880" cy="658368"/>
          </a:xfrm>
          <a:prstGeom prst="rect">
            <a:avLst/>
          </a:prstGeom>
          <a:noFill/>
          <a:ln/>
        </p:spPr>
        <p:txBody>
          <a:bodyPr wrap="square" lIns="0" tIns="0" rIns="0" bIns="0" rtlCol="0" anchor="t"/>
          <a:lstStyle/>
          <a:p>
            <a:pPr indent="0" marL="0">
              <a:lnSpc>
                <a:spcPts val="1500"/>
              </a:lnSpc>
              <a:buNone/>
            </a:pPr>
            <a:r>
              <a:rPr lang="en-US" sz="1150" dirty="0">
                <a:solidFill>
                  <a:srgbClr val="191713"/>
                </a:solidFill>
                <a:latin typeface="Archivo" pitchFamily="34" charset="0"/>
                <a:ea typeface="Archivo" pitchFamily="34" charset="-122"/>
                <a:cs typeface="Archivo" pitchFamily="34" charset="-120"/>
              </a:rPr>
              <a:t>Mijn punten verlopen sneller dan ik ze kan gebruiken, terwijl ik het gevoel wil dat trouw loont.</a:t>
            </a:r>
            <a:endParaRPr lang="en-US" sz="1150" dirty="0"/>
          </a:p>
        </p:txBody>
      </p:sp>
      <p:sp>
        <p:nvSpPr>
          <p:cNvPr id="32" name="Text 30"/>
          <p:cNvSpPr txBox="1"/>
          <p:nvPr/>
        </p:nvSpPr>
        <p:spPr>
          <a:xfrm>
            <a:off x="640080" y="6473952"/>
            <a:ext cx="5486400" cy="274320"/>
          </a:xfrm>
          <a:prstGeom prst="rect">
            <a:avLst/>
          </a:prstGeom>
          <a:noFill/>
          <a:ln/>
        </p:spPr>
        <p:txBody>
          <a:bodyPr wrap="square" lIns="0" tIns="0" rIns="0" bIns="0" rtlCol="0" anchor="ctr"/>
          <a:lstStyle/>
          <a:p>
            <a:pPr indent="0" marL="0">
              <a:buNone/>
            </a:pPr>
            <a:r>
              <a:rPr lang="en-US" sz="800" dirty="0">
                <a:solidFill>
                  <a:srgbClr val="6F6B63"/>
                </a:solidFill>
                <a:latin typeface="IBM Plex Mono" pitchFamily="34" charset="0"/>
                <a:ea typeface="IBM Plex Mono" pitchFamily="34" charset="-122"/>
                <a:cs typeface="IBM Plex Mono" pitchFamily="34" charset="-120"/>
              </a:rPr>
              <a:t>buro de vakmannen · </a:t>
            </a:r>
            <a:r>
              <a:rPr lang="en-US" sz="800" dirty="0">
                <a:solidFill>
                  <a:srgbClr val="6F6B63"/>
                </a:solidFill>
                <a:latin typeface="IBM Plex Mono" pitchFamily="34" charset="0"/>
                <a:ea typeface="IBM Plex Mono" pitchFamily="34" charset="-122"/>
                <a:cs typeface="IBM Plex Mono" pitchFamily="34" charset="-120"/>
                <a:hlinkClick r:id="rIdBdvLink1"/>
              </a:rPr>
              <a:t>burodevakmannen.nl</a:t>
            </a:r>
            <a:endParaRPr lang="en-US" sz="800" dirty="0"/>
          </a:p>
        </p:txBody>
      </p:sp>
      <p:pic>
        <p:nvPicPr>
          <p:cNvPr id="33" name="Image 0" descr="logo_zt_papier.png">    </p:cNvPr>
          <p:cNvPicPr>
            <a:picLocks noChangeAspect="1"/>
          </p:cNvPicPr>
          <p:nvPr/>
        </p:nvPicPr>
        <p:blipFill>
          <a:blip r:embed="rId1"/>
          <a:stretch>
            <a:fillRect/>
          </a:stretch>
        </p:blipFill>
        <p:spPr>
          <a:xfrm>
            <a:off x="10195560" y="6428232"/>
            <a:ext cx="1353312" cy="20208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BF8"/>
        </a:solidFill>
      </p:bgPr>
    </p:bg>
    <p:spTree>
      <p:nvGrpSpPr>
        <p:cNvPr id="1" name=""/>
        <p:cNvGrpSpPr/>
        <p:nvPr/>
      </p:nvGrpSpPr>
      <p:grpSpPr>
        <a:xfrm>
          <a:off x="0" y="0"/>
          <a:ext cx="0" cy="0"/>
          <a:chOff x="0" y="0"/>
          <a:chExt cx="0" cy="0"/>
        </a:xfrm>
      </p:grpSpPr>
      <p:sp>
        <p:nvSpPr>
          <p:cNvPr id="2" name="Text 0"/>
          <p:cNvSpPr txBox="1"/>
          <p:nvPr/>
        </p:nvSpPr>
        <p:spPr>
          <a:xfrm>
            <a:off x="640080" y="475488"/>
            <a:ext cx="10058400" cy="292608"/>
          </a:xfrm>
          <a:prstGeom prst="rect">
            <a:avLst/>
          </a:prstGeom>
          <a:noFill/>
          <a:ln/>
        </p:spPr>
        <p:txBody>
          <a:bodyPr wrap="square" lIns="0" tIns="0" rIns="0" bIns="0" rtlCol="0" anchor="ctr"/>
          <a:lstStyle/>
          <a:p>
            <a:pPr indent="0" marL="0">
              <a:buNone/>
            </a:pPr>
            <a:r>
              <a:rPr lang="en-US" sz="1050" spc="300" kern="0" dirty="0">
                <a:solidFill>
                  <a:srgbClr val="E64B00"/>
                </a:solidFill>
                <a:latin typeface="IBM Plex Mono" pitchFamily="34" charset="0"/>
                <a:ea typeface="IBM Plex Mono" pitchFamily="34" charset="-122"/>
                <a:cs typeface="IBM Plex Mono" pitchFamily="34" charset="-120"/>
              </a:rPr>
              <a:t>04 · WERKBLAD: HET PATROON</a:t>
            </a:r>
            <a:endParaRPr lang="en-US" sz="1050" dirty="0"/>
          </a:p>
        </p:txBody>
      </p:sp>
      <p:sp>
        <p:nvSpPr>
          <p:cNvPr id="3" name="Text 1"/>
          <p:cNvSpPr txBox="1"/>
          <p:nvPr/>
        </p:nvSpPr>
        <p:spPr>
          <a:xfrm>
            <a:off x="640080" y="841248"/>
            <a:ext cx="10908792" cy="731520"/>
          </a:xfrm>
          <a:prstGeom prst="rect">
            <a:avLst/>
          </a:prstGeom>
          <a:noFill/>
          <a:ln/>
        </p:spPr>
        <p:txBody>
          <a:bodyPr wrap="square" lIns="0" tIns="0" rIns="0" bIns="0" rtlCol="0" anchor="ctr"/>
          <a:lstStyle/>
          <a:p>
            <a:pPr indent="0" marL="0">
              <a:buNone/>
            </a:pPr>
            <a:r>
              <a:rPr lang="en-US" sz="2800" b="1" dirty="0">
                <a:solidFill>
                  <a:srgbClr val="191713"/>
                </a:solidFill>
                <a:latin typeface="Archivo" pitchFamily="34" charset="0"/>
                <a:ea typeface="Archivo" pitchFamily="34" charset="-122"/>
                <a:cs typeface="Archivo" pitchFamily="34" charset="-120"/>
              </a:rPr>
              <a:t>Zet de kengetallen vijf jaar op een rij.</a:t>
            </a:r>
            <a:endParaRPr lang="en-US" sz="2800" dirty="0"/>
          </a:p>
        </p:txBody>
      </p:sp>
      <p:sp>
        <p:nvSpPr>
          <p:cNvPr id="4" name="Text 2"/>
          <p:cNvSpPr txBox="1"/>
          <p:nvPr/>
        </p:nvSpPr>
        <p:spPr>
          <a:xfrm>
            <a:off x="640080" y="1600200"/>
            <a:ext cx="10881360" cy="548640"/>
          </a:xfrm>
          <a:prstGeom prst="rect">
            <a:avLst/>
          </a:prstGeom>
          <a:noFill/>
          <a:ln/>
        </p:spPr>
        <p:txBody>
          <a:bodyPr wrap="square" lIns="0" tIns="0" rIns="0" bIns="0" rtlCol="0" anchor="ctr"/>
          <a:lstStyle/>
          <a:p>
            <a:pPr indent="0" marL="0">
              <a:lnSpc>
                <a:spcPts val="1800"/>
              </a:lnSpc>
              <a:buNone/>
            </a:pPr>
            <a:r>
              <a:rPr lang="en-US" sz="1250" dirty="0">
                <a:solidFill>
                  <a:srgbClr val="191713"/>
                </a:solidFill>
                <a:latin typeface="Archivo" pitchFamily="34" charset="0"/>
                <a:ea typeface="Archivo" pitchFamily="34" charset="-122"/>
                <a:cs typeface="Archivo" pitchFamily="34" charset="-120"/>
              </a:rPr>
              <a:t>De weekstand zegt wat er nu gebeurt, niet wat structureel is. Vul de belangrijkste kengetallen in en benoem per rij: trend of incident?</a:t>
            </a:r>
            <a:endParaRPr lang="en-US" sz="12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2240280"/>
          <a:ext cx="10908792" cy="914400"/>
        </p:xfrm>
        <a:graphic>
          <a:graphicData uri="http://schemas.openxmlformats.org/drawingml/2006/table">
            <a:tbl>
              <a:tblPr/>
              <a:tblGrid>
                <a:gridCol w="2834640"/>
                <a:gridCol w="1051560"/>
                <a:gridCol w="1051560"/>
                <a:gridCol w="1051560"/>
                <a:gridCol w="1051560"/>
                <a:gridCol w="1051560"/>
                <a:gridCol w="2816352"/>
              </a:tblGrid>
              <a:tr h="384048">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KENGETAL</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2022</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2023</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2024</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2025</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2026</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TREND OF INCIDENT?</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r>
              <a:tr h="548640">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Bijvoorbeeld: instroom nieuwe klanten</a:t>
                      </a: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a:t>
                      </a: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a:t>
                      </a: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a:t>
                      </a: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a:t>
                      </a: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a:t>
                      </a: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trend: daalt sinds 2024, omdat …</a:t>
                      </a: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r h="548640">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r h="548640">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r h="548640">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r h="548640">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r h="548640">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640080" y="5989320"/>
            <a:ext cx="10881360" cy="320040"/>
          </a:xfrm>
          <a:prstGeom prst="rect">
            <a:avLst/>
          </a:prstGeom>
          <a:noFill/>
          <a:ln/>
        </p:spPr>
        <p:txBody>
          <a:bodyPr wrap="square" lIns="0" tIns="0" rIns="0" bIns="0" rtlCol="0" anchor="ctr"/>
          <a:lstStyle/>
          <a:p>
            <a:pPr indent="0" marL="0">
              <a:buNone/>
            </a:pPr>
            <a:r>
              <a:rPr lang="en-US" sz="1050" spc="150" kern="0" dirty="0">
                <a:solidFill>
                  <a:srgbClr val="E64B00"/>
                </a:solidFill>
                <a:latin typeface="IBM Plex Mono" pitchFamily="34" charset="0"/>
                <a:ea typeface="IBM Plex Mono" pitchFamily="34" charset="-122"/>
                <a:cs typeface="IBM Plex Mono" pitchFamily="34" charset="-120"/>
              </a:rPr>
              <a:t>DE TOETS · Wat is trend, wat was incident?</a:t>
            </a:r>
            <a:endParaRPr lang="en-US" sz="1050" dirty="0"/>
          </a:p>
        </p:txBody>
      </p:sp>
      <p:sp>
        <p:nvSpPr>
          <p:cNvPr id="7" name="Text 4"/>
          <p:cNvSpPr txBox="1"/>
          <p:nvPr/>
        </p:nvSpPr>
        <p:spPr>
          <a:xfrm>
            <a:off x="640080" y="6473952"/>
            <a:ext cx="5486400" cy="274320"/>
          </a:xfrm>
          <a:prstGeom prst="rect">
            <a:avLst/>
          </a:prstGeom>
          <a:noFill/>
          <a:ln/>
        </p:spPr>
        <p:txBody>
          <a:bodyPr wrap="square" lIns="0" tIns="0" rIns="0" bIns="0" rtlCol="0" anchor="ctr"/>
          <a:lstStyle/>
          <a:p>
            <a:pPr indent="0" marL="0">
              <a:buNone/>
            </a:pPr>
            <a:r>
              <a:rPr lang="en-US" sz="800" dirty="0">
                <a:solidFill>
                  <a:srgbClr val="6F6B63"/>
                </a:solidFill>
                <a:latin typeface="IBM Plex Mono" pitchFamily="34" charset="0"/>
                <a:ea typeface="IBM Plex Mono" pitchFamily="34" charset="-122"/>
                <a:cs typeface="IBM Plex Mono" pitchFamily="34" charset="-120"/>
              </a:rPr>
              <a:t>buro de vakmannen · </a:t>
            </a:r>
            <a:r>
              <a:rPr lang="en-US" sz="800" dirty="0">
                <a:solidFill>
                  <a:srgbClr val="6F6B63"/>
                </a:solidFill>
                <a:latin typeface="IBM Plex Mono" pitchFamily="34" charset="0"/>
                <a:ea typeface="IBM Plex Mono" pitchFamily="34" charset="-122"/>
                <a:cs typeface="IBM Plex Mono" pitchFamily="34" charset="-120"/>
                <a:hlinkClick r:id="rIdBdvLink1"/>
              </a:rPr>
              <a:t>burodevakmannen.nl</a:t>
            </a:r>
            <a:endParaRPr lang="en-US" sz="800" dirty="0"/>
          </a:p>
        </p:txBody>
      </p:sp>
      <p:pic>
        <p:nvPicPr>
          <p:cNvPr id="8" name="Image 0" descr="logo_zt_papier.png">    </p:cNvPr>
          <p:cNvPicPr>
            <a:picLocks noChangeAspect="1"/>
          </p:cNvPicPr>
          <p:nvPr/>
        </p:nvPicPr>
        <p:blipFill>
          <a:blip r:embed="rId1"/>
          <a:stretch>
            <a:fillRect/>
          </a:stretch>
        </p:blipFill>
        <p:spPr>
          <a:xfrm>
            <a:off x="10195560" y="6428232"/>
            <a:ext cx="1353312" cy="2020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BF8"/>
        </a:solidFill>
      </p:bgPr>
    </p:bg>
    <p:spTree>
      <p:nvGrpSpPr>
        <p:cNvPr id="1" name=""/>
        <p:cNvGrpSpPr/>
        <p:nvPr/>
      </p:nvGrpSpPr>
      <p:grpSpPr>
        <a:xfrm>
          <a:off x="0" y="0"/>
          <a:ext cx="0" cy="0"/>
          <a:chOff x="0" y="0"/>
          <a:chExt cx="0" cy="0"/>
        </a:xfrm>
      </p:grpSpPr>
      <p:sp>
        <p:nvSpPr>
          <p:cNvPr id="2" name="Text 0"/>
          <p:cNvSpPr txBox="1"/>
          <p:nvPr/>
        </p:nvSpPr>
        <p:spPr>
          <a:xfrm>
            <a:off x="640080" y="475488"/>
            <a:ext cx="10058400" cy="292608"/>
          </a:xfrm>
          <a:prstGeom prst="rect">
            <a:avLst/>
          </a:prstGeom>
          <a:noFill/>
          <a:ln/>
        </p:spPr>
        <p:txBody>
          <a:bodyPr wrap="square" lIns="0" tIns="0" rIns="0" bIns="0" rtlCol="0" anchor="ctr"/>
          <a:lstStyle/>
          <a:p>
            <a:pPr indent="0" marL="0">
              <a:buNone/>
            </a:pPr>
            <a:r>
              <a:rPr lang="en-US" sz="1050" spc="300" kern="0" dirty="0">
                <a:solidFill>
                  <a:srgbClr val="E64B00"/>
                </a:solidFill>
                <a:latin typeface="IBM Plex Mono" pitchFamily="34" charset="0"/>
                <a:ea typeface="IBM Plex Mono" pitchFamily="34" charset="-122"/>
                <a:cs typeface="IBM Plex Mono" pitchFamily="34" charset="-120"/>
              </a:rPr>
              <a:t>05 · WERKBLAD: HET INZICHT</a:t>
            </a:r>
            <a:endParaRPr lang="en-US" sz="1050" dirty="0"/>
          </a:p>
        </p:txBody>
      </p:sp>
      <p:sp>
        <p:nvSpPr>
          <p:cNvPr id="3" name="Text 1"/>
          <p:cNvSpPr txBox="1"/>
          <p:nvPr/>
        </p:nvSpPr>
        <p:spPr>
          <a:xfrm>
            <a:off x="640080" y="841248"/>
            <a:ext cx="10908792" cy="731520"/>
          </a:xfrm>
          <a:prstGeom prst="rect">
            <a:avLst/>
          </a:prstGeom>
          <a:noFill/>
          <a:ln/>
        </p:spPr>
        <p:txBody>
          <a:bodyPr wrap="square" lIns="0" tIns="0" rIns="0" bIns="0" rtlCol="0" anchor="ctr"/>
          <a:lstStyle/>
          <a:p>
            <a:pPr indent="0" marL="0">
              <a:buNone/>
            </a:pPr>
            <a:r>
              <a:rPr lang="en-US" sz="2800" b="1" dirty="0">
                <a:solidFill>
                  <a:srgbClr val="191713"/>
                </a:solidFill>
                <a:latin typeface="Archivo" pitchFamily="34" charset="0"/>
                <a:ea typeface="Archivo" pitchFamily="34" charset="-122"/>
                <a:cs typeface="Archivo" pitchFamily="34" charset="-120"/>
              </a:rPr>
              <a:t>Wat leert het patroon je?</a:t>
            </a:r>
            <a:endParaRPr lang="en-US" sz="2800" dirty="0"/>
          </a:p>
        </p:txBody>
      </p:sp>
      <p:sp>
        <p:nvSpPr>
          <p:cNvPr id="4" name="Text 2"/>
          <p:cNvSpPr txBox="1"/>
          <p:nvPr/>
        </p:nvSpPr>
        <p:spPr>
          <a:xfrm>
            <a:off x="640080" y="1600200"/>
            <a:ext cx="10881360" cy="548640"/>
          </a:xfrm>
          <a:prstGeom prst="rect">
            <a:avLst/>
          </a:prstGeom>
          <a:noFill/>
          <a:ln/>
        </p:spPr>
        <p:txBody>
          <a:bodyPr wrap="square" lIns="0" tIns="0" rIns="0" bIns="0" rtlCol="0" anchor="ctr"/>
          <a:lstStyle/>
          <a:p>
            <a:pPr indent="0" marL="0">
              <a:lnSpc>
                <a:spcPts val="1800"/>
              </a:lnSpc>
              <a:buNone/>
            </a:pPr>
            <a:r>
              <a:rPr lang="en-US" sz="1250" dirty="0">
                <a:solidFill>
                  <a:srgbClr val="191713"/>
                </a:solidFill>
                <a:latin typeface="Archivo" pitchFamily="34" charset="0"/>
                <a:ea typeface="Archivo" pitchFamily="34" charset="-122"/>
                <a:cs typeface="Archivo" pitchFamily="34" charset="-120"/>
              </a:rPr>
              <a:t>Vul de derde kolom met de drieslag van pagina 3: situatie, complicatie, wens. In de ik-vorm van de klant, één inzicht per opvallend patroon.</a:t>
            </a:r>
            <a:endParaRPr lang="en-US" sz="12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2240280"/>
          <a:ext cx="10908792" cy="914400"/>
        </p:xfrm>
        <a:graphic>
          <a:graphicData uri="http://schemas.openxmlformats.org/drawingml/2006/table">
            <a:tbl>
              <a:tblPr/>
              <a:tblGrid>
                <a:gridCol w="2286000"/>
                <a:gridCol w="2834640"/>
                <a:gridCol w="3657600"/>
                <a:gridCol w="2130552"/>
              </a:tblGrid>
              <a:tr h="384048">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HET OPVALLENDE PATROON</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WAT VERKLAART HET?</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HET INZICHT, VANUIT DE KLANT</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c>
                  <a:txBody>
                    <a:bodyPr/>
                    <a:lstStyle/>
                    <a:p>
                      <a:pPr indent="0" marL="0">
                        <a:buNone/>
                      </a:pPr>
                      <a:r>
                        <a:rPr lang="en-US" sz="850" spc="200" kern="0" dirty="0">
                          <a:solidFill>
                            <a:srgbClr val="FFFFFF"/>
                          </a:solidFill>
                          <a:latin typeface="IBM Plex Mono" pitchFamily="34" charset="0"/>
                          <a:ea typeface="IBM Plex Mono" pitchFamily="34" charset="-122"/>
                          <a:cs typeface="IBM Plex Mono" pitchFamily="34" charset="-120"/>
                        </a:rPr>
                        <a:t>HOE WEET JE DAT?</a:t>
                      </a:r>
                      <a:endParaRPr lang="en-US" sz="850" dirty="0">
                        <a:latin typeface="IBM Plex Mono" charset="0"/>
                        <a:ea typeface="IBM Plex Mono" charset="0"/>
                        <a:cs typeface="IBM Plex Mono" charset="0"/>
                      </a:endParaRPr>
                    </a:p>
                  </a:txBody>
                  <a:tcPr marL="73152" marR="73152" marT="73152" marB="73152" anchor="ctr">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141210"/>
                    </a:solidFill>
                  </a:tcPr>
                </a:tc>
              </a:tr>
              <a:tr h="822960">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Instroom nieuwe klanten daalt sinds 2024</a:t>
                      </a: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Nieuwe aanbieder maakt overstappen veel makkelijker dan wij</a:t>
                      </a: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Ik kies de aanbieder waar ik in vijf minuten klaar ben, maar hier moet ik eerst langs drie formulieren</a:t>
                      </a: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r>
                        <a:rPr lang="en-US" sz="1050" i="1" dirty="0">
                          <a:solidFill>
                            <a:srgbClr val="6F6B63"/>
                          </a:solidFill>
                          <a:latin typeface="Archivo" pitchFamily="34" charset="0"/>
                          <a:ea typeface="Archivo" pitchFamily="34" charset="-122"/>
                          <a:cs typeface="Archivo" pitchFamily="34" charset="-120"/>
                        </a:rPr>
                        <a:t>gesprekken met vertrokken klanten; vakpers</a:t>
                      </a: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r h="822960">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r h="822960">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r h="822960">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c>
                  <a:txBody>
                    <a:bodyPr/>
                    <a:lstStyle/>
                    <a:p>
                      <a:pPr indent="0" marL="0">
                        <a:buNone/>
                      </a:pPr>
                      <a:endParaRPr lang="en-US" sz="1050" dirty="0">
                        <a:latin typeface="Archivo" charset="0"/>
                        <a:ea typeface="Archivo" charset="0"/>
                        <a:cs typeface="Archivo" charset="0"/>
                      </a:endParaRPr>
                    </a:p>
                  </a:txBody>
                  <a:tcPr marL="73152" marR="73152" marT="73152" marB="73152" anchor="t">
                    <a:lnL w="9525" cap="flat" cmpd="sng" algn="ctr">
                      <a:solidFill>
                        <a:srgbClr val="DEDAD1"/>
                      </a:solidFill>
                      <a:prstDash val="solid"/>
                      <a:round/>
                      <a:headEnd type="none" w="med" len="med"/>
                      <a:tailEnd type="none" w="med" len="med"/>
                    </a:lnL>
                    <a:lnR w="9525" cap="flat" cmpd="sng" algn="ctr">
                      <a:solidFill>
                        <a:srgbClr val="DEDAD1"/>
                      </a:solidFill>
                      <a:prstDash val="solid"/>
                      <a:round/>
                      <a:headEnd type="none" w="med" len="med"/>
                      <a:tailEnd type="none" w="med" len="med"/>
                    </a:lnR>
                    <a:lnT w="9525" cap="flat" cmpd="sng" algn="ctr">
                      <a:solidFill>
                        <a:srgbClr val="DEDAD1"/>
                      </a:solidFill>
                      <a:prstDash val="solid"/>
                      <a:round/>
                      <a:headEnd type="none" w="med" len="med"/>
                      <a:tailEnd type="none" w="med" len="med"/>
                    </a:lnT>
                    <a:lnB w="9525" cap="flat" cmpd="sng" algn="ctr">
                      <a:solidFill>
                        <a:srgbClr val="DEDAD1"/>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640080" y="5989320"/>
            <a:ext cx="10881360" cy="320040"/>
          </a:xfrm>
          <a:prstGeom prst="rect">
            <a:avLst/>
          </a:prstGeom>
          <a:noFill/>
          <a:ln/>
        </p:spPr>
        <p:txBody>
          <a:bodyPr wrap="square" lIns="0" tIns="0" rIns="0" bIns="0" rtlCol="0" anchor="ctr"/>
          <a:lstStyle/>
          <a:p>
            <a:pPr indent="0" marL="0">
              <a:buNone/>
            </a:pPr>
            <a:r>
              <a:rPr lang="en-US" sz="1050" spc="150" kern="0" dirty="0">
                <a:solidFill>
                  <a:srgbClr val="E64B00"/>
                </a:solidFill>
                <a:latin typeface="IBM Plex Mono" pitchFamily="34" charset="0"/>
                <a:ea typeface="IBM Plex Mono" pitchFamily="34" charset="-122"/>
                <a:cs typeface="IBM Plex Mono" pitchFamily="34" charset="-120"/>
              </a:rPr>
              <a:t>DE TOETS · Leert dit je iets over je klant, je bedrijf of je markt?</a:t>
            </a:r>
            <a:endParaRPr lang="en-US" sz="1050" dirty="0"/>
          </a:p>
        </p:txBody>
      </p:sp>
      <p:sp>
        <p:nvSpPr>
          <p:cNvPr id="7" name="Text 4"/>
          <p:cNvSpPr txBox="1"/>
          <p:nvPr/>
        </p:nvSpPr>
        <p:spPr>
          <a:xfrm>
            <a:off x="640080" y="6473952"/>
            <a:ext cx="5486400" cy="274320"/>
          </a:xfrm>
          <a:prstGeom prst="rect">
            <a:avLst/>
          </a:prstGeom>
          <a:noFill/>
          <a:ln/>
        </p:spPr>
        <p:txBody>
          <a:bodyPr wrap="square" lIns="0" tIns="0" rIns="0" bIns="0" rtlCol="0" anchor="ctr"/>
          <a:lstStyle/>
          <a:p>
            <a:pPr indent="0" marL="0">
              <a:buNone/>
            </a:pPr>
            <a:r>
              <a:rPr lang="en-US" sz="800" dirty="0">
                <a:solidFill>
                  <a:srgbClr val="6F6B63"/>
                </a:solidFill>
                <a:latin typeface="IBM Plex Mono" pitchFamily="34" charset="0"/>
                <a:ea typeface="IBM Plex Mono" pitchFamily="34" charset="-122"/>
                <a:cs typeface="IBM Plex Mono" pitchFamily="34" charset="-120"/>
              </a:rPr>
              <a:t>buro de vakmannen · </a:t>
            </a:r>
            <a:r>
              <a:rPr lang="en-US" sz="800" dirty="0">
                <a:solidFill>
                  <a:srgbClr val="6F6B63"/>
                </a:solidFill>
                <a:latin typeface="IBM Plex Mono" pitchFamily="34" charset="0"/>
                <a:ea typeface="IBM Plex Mono" pitchFamily="34" charset="-122"/>
                <a:cs typeface="IBM Plex Mono" pitchFamily="34" charset="-120"/>
                <a:hlinkClick r:id="rIdBdvLink1"/>
              </a:rPr>
              <a:t>burodevakmannen.nl</a:t>
            </a:r>
            <a:endParaRPr lang="en-US" sz="800" dirty="0"/>
          </a:p>
        </p:txBody>
      </p:sp>
      <p:pic>
        <p:nvPicPr>
          <p:cNvPr id="8" name="Image 0" descr="logo_zt_papier.png">    </p:cNvPr>
          <p:cNvPicPr>
            <a:picLocks noChangeAspect="1"/>
          </p:cNvPicPr>
          <p:nvPr/>
        </p:nvPicPr>
        <p:blipFill>
          <a:blip r:embed="rId1"/>
          <a:stretch>
            <a:fillRect/>
          </a:stretch>
        </p:blipFill>
        <p:spPr>
          <a:xfrm>
            <a:off x="10195560" y="6428232"/>
            <a:ext cx="1353312" cy="20208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7F7A71"/>
      </a:hlink>
      <a:folHlink>
        <a:srgbClr val="7F7A7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Buro de Vakmannen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Buro de Vakmannen Presentation</dc:title>
  <dc:subject>Buro de Vakmannen Presentation</dc:subject>
  <dc:creator>Buro de Vakmannen</dc:creator>
  <cp:lastModifiedBy>Buro de Vakmannen</cp:lastModifiedBy>
  <cp:revision>1</cp:revision>
  <dcterms:created xsi:type="dcterms:W3CDTF">2026-09-07T11:10:49Z</dcterms:created>
  <dcterms:modified xsi:type="dcterms:W3CDTF">2026-09-07T11:10:49Z</dcterms:modified>
</cp:coreProperties>
</file>