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Kaft. Het gereedschap bij deel 4 van de serie over het jaarplan 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vier fasen op een tijdlijn. Links begrijpen en kiezen, rechts rekenen en vertellen.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fase de mensen, de oplevering en het gereedschap uit de serie.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Werkblad. Eerst de deadline, dan terugrekenen per fase.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Wat je doet als het planseizoen al loopt.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 drie valkuilen: herkennen, wat het kost, wat je doet.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Slot, wijst vooruit.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Relationship Id="rIdBdvLink1" Type="http://schemas.openxmlformats.org/officeDocument/2006/relationships/hyperlink" Target="mailto:info@burodevakmannen.nl" TargetMode="External"/><Relationship Id="rIdBdvLink2" Type="http://schemas.openxmlformats.org/officeDocument/2006/relationships/hyperlink" Target="https://burodevakmannen.n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917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8229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JAARPLAN 2027 · DEEL 4 · GEREEDSCHAP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1737360"/>
            <a:ext cx="8412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CFB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kalender voor het planseizoen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39776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CFB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Vier fasen, vier maanden: wat af moet zijn, wie erbij zit, welke toets je haalt.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43891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DEDAD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Versie 1.0 · september 2026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94360" y="5806440"/>
            <a:ext cx="11002975" cy="0"/>
          </a:xfrm>
          <a:prstGeom prst="line">
            <a:avLst/>
          </a:prstGeom>
          <a:noFill/>
          <a:ln w="6350">
            <a:solidFill>
              <a:srgbClr val="6F6B63"/>
            </a:solidFill>
            <a:prstDash val="solid"/>
          </a:ln>
        </p:spPr>
      </p:sp>
      <p:pic>
        <p:nvPicPr>
          <p:cNvPr id="7" name="Image 0" descr="/home/claude/merkdoc/bdv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035040"/>
            <a:ext cx="2194560" cy="340157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025335" y="605332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Eerst begrijpen, dan oordelen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572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· DE TIJDLIJN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31520"/>
            <a:ext cx="11002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Begrijpen vóór oordelen, verdeeld over vier maanden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94360" y="6355080"/>
            <a:ext cx="11002975" cy="0"/>
          </a:xfrm>
          <a:prstGeom prst="line">
            <a:avLst/>
          </a:prstGeom>
          <a:noFill/>
          <a:ln w="9525">
            <a:solidFill>
              <a:srgbClr val="DEDAD1"/>
            </a:solidFill>
            <a:prstDash val="solid"/>
          </a:ln>
        </p:spPr>
      </p:sp>
      <p:pic>
        <p:nvPicPr>
          <p:cNvPr id="5" name="Image 0" descr="/home/claude/merkdoc/bdv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446520"/>
            <a:ext cx="1280160" cy="1984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Kalender planseizoen · v1.0</a:t>
            </a:r>
            <a:endParaRPr lang="en-US" sz="75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644652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maanden zijn een ritme, geen wet</a:t>
            </a:r>
            <a:endParaRPr lang="en-US" sz="750" dirty="0"/>
          </a:p>
        </p:txBody>
      </p:sp>
      <p:sp>
        <p:nvSpPr>
          <p:cNvPr id="8" name="Text 5"/>
          <p:cNvSpPr txBox="1"/>
          <p:nvPr/>
        </p:nvSpPr>
        <p:spPr>
          <a:xfrm>
            <a:off x="1022573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 / 7</a:t>
            </a:r>
            <a:endParaRPr lang="en-US" sz="750" dirty="0"/>
          </a:p>
        </p:txBody>
      </p:sp>
      <p:sp>
        <p:nvSpPr>
          <p:cNvPr id="10" name="Shape 6"/>
          <p:cNvSpPr/>
          <p:nvPr/>
        </p:nvSpPr>
        <p:spPr>
          <a:xfrm>
            <a:off x="594360" y="1828800"/>
            <a:ext cx="11002975" cy="0"/>
          </a:xfrm>
          <a:prstGeom prst="line">
            <a:avLst/>
          </a:prstGeom>
          <a:noFill/>
          <a:ln w="9525">
            <a:solidFill>
              <a:srgbClr val="191713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594360" y="1481328"/>
            <a:ext cx="2578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SEPTEMBER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594360" y="1755648"/>
            <a:ext cx="146304" cy="146304"/>
          </a:xfrm>
          <a:prstGeom prst="ellipse">
            <a:avLst/>
          </a:prstGeom>
          <a:solidFill>
            <a:srgbClr val="E64B00"/>
          </a:solidFill>
          <a:ln w="12700">
            <a:solidFill>
              <a:srgbClr val="E64B0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94360" y="2057400"/>
            <a:ext cx="2578608" cy="278892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777240" y="22402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100" dirty="0"/>
          </a:p>
        </p:txBody>
      </p:sp>
      <p:sp>
        <p:nvSpPr>
          <p:cNvPr id="15" name="Text 11"/>
          <p:cNvSpPr txBox="1"/>
          <p:nvPr/>
        </p:nvSpPr>
        <p:spPr>
          <a:xfrm>
            <a:off x="777240" y="2532888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Begrijpen</a:t>
            </a:r>
            <a:endParaRPr lang="en-US" sz="1250" dirty="0"/>
          </a:p>
        </p:txBody>
      </p:sp>
      <p:sp>
        <p:nvSpPr>
          <p:cNvPr id="16" name="Text 12"/>
          <p:cNvSpPr txBox="1"/>
          <p:nvPr/>
        </p:nvSpPr>
        <p:spPr>
          <a:xfrm>
            <a:off x="777240" y="2880360"/>
            <a:ext cx="22128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Buiten, binnen en de synthese. Vijf jaar kengetallen, inzichten in de woorden van de klant, gesprekken met wie de feiten kent.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 als: </a:t>
            </a:r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synthese staat in één zin.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Toets: </a:t>
            </a:r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kun je die zin zeggen zonder slides?</a:t>
            </a:r>
            <a:endParaRPr lang="en-US" sz="1000" dirty="0"/>
          </a:p>
        </p:txBody>
      </p:sp>
      <p:sp>
        <p:nvSpPr>
          <p:cNvPr id="17" name="Text 13"/>
          <p:cNvSpPr txBox="1"/>
          <p:nvPr/>
        </p:nvSpPr>
        <p:spPr>
          <a:xfrm>
            <a:off x="3346704" y="1481328"/>
            <a:ext cx="2578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OKTOBER</a:t>
            </a:r>
            <a:endParaRPr lang="en-US" sz="900" dirty="0"/>
          </a:p>
        </p:txBody>
      </p:sp>
      <p:sp>
        <p:nvSpPr>
          <p:cNvPr id="18" name="Shape 14"/>
          <p:cNvSpPr/>
          <p:nvPr/>
        </p:nvSpPr>
        <p:spPr>
          <a:xfrm>
            <a:off x="3346704" y="1755648"/>
            <a:ext cx="146304" cy="146304"/>
          </a:xfrm>
          <a:prstGeom prst="ellipse">
            <a:avLst/>
          </a:prstGeom>
          <a:solidFill>
            <a:srgbClr val="E64B00"/>
          </a:solidFill>
          <a:ln w="12700">
            <a:solidFill>
              <a:srgbClr val="E64B0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3346704" y="2057400"/>
            <a:ext cx="2578608" cy="278892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3529584" y="22402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100" dirty="0"/>
          </a:p>
        </p:txBody>
      </p:sp>
      <p:sp>
        <p:nvSpPr>
          <p:cNvPr id="21" name="Text 17"/>
          <p:cNvSpPr txBox="1"/>
          <p:nvPr/>
        </p:nvSpPr>
        <p:spPr>
          <a:xfrm>
            <a:off x="3529584" y="2532888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Kiezen</a:t>
            </a:r>
            <a:endParaRPr lang="en-US" sz="1250" dirty="0"/>
          </a:p>
        </p:txBody>
      </p:sp>
      <p:sp>
        <p:nvSpPr>
          <p:cNvPr id="22" name="Text 18"/>
          <p:cNvSpPr txBox="1"/>
          <p:nvPr/>
        </p:nvSpPr>
        <p:spPr>
          <a:xfrm>
            <a:off x="3529584" y="2880360"/>
            <a:ext cx="22128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richting, voor wie je het doet en waarlangs. De maand van de werksessie, en van het debat als je het aandurft.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 als: </a:t>
            </a:r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er staat één keuze, met de afgewezen alternatieven.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Toets: </a:t>
            </a:r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één keuze, of drie ambities in een jasje?</a:t>
            </a:r>
            <a:endParaRPr lang="en-US" sz="1000" dirty="0"/>
          </a:p>
        </p:txBody>
      </p:sp>
      <p:sp>
        <p:nvSpPr>
          <p:cNvPr id="23" name="Text 19"/>
          <p:cNvSpPr txBox="1"/>
          <p:nvPr/>
        </p:nvSpPr>
        <p:spPr>
          <a:xfrm>
            <a:off x="6099048" y="1481328"/>
            <a:ext cx="2578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19171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NOVEMBER</a:t>
            </a:r>
            <a:endParaRPr lang="en-US" sz="900" dirty="0"/>
          </a:p>
        </p:txBody>
      </p:sp>
      <p:sp>
        <p:nvSpPr>
          <p:cNvPr id="24" name="Shape 20"/>
          <p:cNvSpPr/>
          <p:nvPr/>
        </p:nvSpPr>
        <p:spPr>
          <a:xfrm>
            <a:off x="6099048" y="1755648"/>
            <a:ext cx="146304" cy="146304"/>
          </a:xfrm>
          <a:prstGeom prst="ellipse">
            <a:avLst/>
          </a:prstGeom>
          <a:solidFill>
            <a:srgbClr val="191713"/>
          </a:solidFill>
          <a:ln w="12700">
            <a:solidFill>
              <a:srgbClr val="191713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099048" y="2057400"/>
            <a:ext cx="2578608" cy="278892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6281928" y="22402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6281928" y="2532888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Onderbouwen en toetsen</a:t>
            </a:r>
            <a:endParaRPr lang="en-US" sz="1250" dirty="0"/>
          </a:p>
        </p:txBody>
      </p:sp>
      <p:sp>
        <p:nvSpPr>
          <p:cNvPr id="28" name="Text 24"/>
          <p:cNvSpPr txBox="1"/>
          <p:nvPr/>
        </p:nvSpPr>
        <p:spPr>
          <a:xfrm>
            <a:off x="6281928" y="2880360"/>
            <a:ext cx="22128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plan op één pagina in de OGSM, dan pas de doelstellingen, naast de realisatie. Daarna de pre-mortem.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 als: </a:t>
            </a:r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OGSM staat en het plan doorstond een test.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Toets: </a:t>
            </a:r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staat er iets op die pagina dat hiervoor niet is opgebouwd?</a:t>
            </a:r>
            <a:endParaRPr lang="en-US" sz="1000" dirty="0"/>
          </a:p>
        </p:txBody>
      </p:sp>
      <p:sp>
        <p:nvSpPr>
          <p:cNvPr id="29" name="Text 25"/>
          <p:cNvSpPr txBox="1"/>
          <p:nvPr/>
        </p:nvSpPr>
        <p:spPr>
          <a:xfrm>
            <a:off x="8851392" y="1481328"/>
            <a:ext cx="257860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19171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DECEMBER</a:t>
            </a:r>
            <a:endParaRPr lang="en-US" sz="900" dirty="0"/>
          </a:p>
        </p:txBody>
      </p:sp>
      <p:sp>
        <p:nvSpPr>
          <p:cNvPr id="30" name="Shape 26"/>
          <p:cNvSpPr/>
          <p:nvPr/>
        </p:nvSpPr>
        <p:spPr>
          <a:xfrm>
            <a:off x="8851392" y="1755648"/>
            <a:ext cx="146304" cy="146304"/>
          </a:xfrm>
          <a:prstGeom prst="ellipse">
            <a:avLst/>
          </a:prstGeom>
          <a:solidFill>
            <a:srgbClr val="191713"/>
          </a:solidFill>
          <a:ln w="12700">
            <a:solidFill>
              <a:srgbClr val="191713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8851392" y="2057400"/>
            <a:ext cx="2578608" cy="278892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9034272" y="22402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9034272" y="2532888"/>
            <a:ext cx="22128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Vertellen en bevriezen</a:t>
            </a:r>
            <a:endParaRPr lang="en-US" sz="1250" dirty="0"/>
          </a:p>
        </p:txBody>
      </p:sp>
      <p:sp>
        <p:nvSpPr>
          <p:cNvPr id="34" name="Text 30"/>
          <p:cNvSpPr txBox="1"/>
          <p:nvPr/>
        </p:nvSpPr>
        <p:spPr>
          <a:xfrm>
            <a:off x="9034272" y="2880360"/>
            <a:ext cx="2212848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verhaal in vijf minuten, de terugkoppeling aan wie meebouwde, en dan bevriezen.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Af als: </a:t>
            </a:r>
            <a:pPr indent="0" marL="0">
              <a:lnSpc>
                <a:spcPct val="112000"/>
              </a:lnSpc>
              <a:spcAft>
                <a:spcPts val="800"/>
              </a:spcAft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plan ligt vast en verandert alleen nog via de sturing.</a:t>
            </a:r>
            <a:endParaRPr lang="en-US" sz="10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Toets: </a:t>
            </a:r>
            <a:pPr indent="0" marL="0">
              <a:lnSpc>
                <a:spcPct val="112000"/>
              </a:lnSpc>
              <a:buNone/>
            </a:pPr>
            <a:r>
              <a:rPr lang="en-US" sz="1000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kan iedereen die het uitvoert, het navertellen?</a:t>
            </a:r>
            <a:endParaRPr lang="en-US" sz="1000" dirty="0"/>
          </a:p>
        </p:txBody>
      </p:sp>
      <p:sp>
        <p:nvSpPr>
          <p:cNvPr id="35" name="Shape 31"/>
          <p:cNvSpPr/>
          <p:nvPr/>
        </p:nvSpPr>
        <p:spPr>
          <a:xfrm>
            <a:off x="594360" y="5120640"/>
            <a:ext cx="11002975" cy="777240"/>
          </a:xfrm>
          <a:prstGeom prst="rect">
            <a:avLst/>
          </a:prstGeom>
          <a:solidFill>
            <a:srgbClr val="F4F1EA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777240" y="5230368"/>
            <a:ext cx="1063721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scheidslijn ligt eind oktober. </a:t>
            </a:r>
            <a:pPr indent="0" marL="0">
              <a:buNone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Tot dan begrijp en kies je; vanaf november reken je. De doelstellingen volgen uit het plan, niet andersom. Wie later begint, knipt in de tijd, maar slaat geen fase over (pagina 5).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572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· PER FASE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31520"/>
            <a:ext cx="11002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Per fase: wie zit erbij en wat pak je erbij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94360" y="6355080"/>
            <a:ext cx="11002975" cy="0"/>
          </a:xfrm>
          <a:prstGeom prst="line">
            <a:avLst/>
          </a:prstGeom>
          <a:noFill/>
          <a:ln w="9525">
            <a:solidFill>
              <a:srgbClr val="DEDAD1"/>
            </a:solidFill>
            <a:prstDash val="solid"/>
          </a:ln>
        </p:spPr>
      </p:sp>
      <p:pic>
        <p:nvPicPr>
          <p:cNvPr id="5" name="Image 0" descr="/home/claude/merkdoc/bdv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446520"/>
            <a:ext cx="1280160" cy="1984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Kalender planseizoen · v1.0</a:t>
            </a:r>
            <a:endParaRPr lang="en-US" sz="75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644652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Bouwtekening = De bouwtekening voor je jaarplan, bij deel 1</a:t>
            </a:r>
            <a:endParaRPr lang="en-US" sz="750" dirty="0"/>
          </a:p>
        </p:txBody>
      </p:sp>
      <p:sp>
        <p:nvSpPr>
          <p:cNvPr id="8" name="Text 5"/>
          <p:cNvSpPr txBox="1"/>
          <p:nvPr/>
        </p:nvSpPr>
        <p:spPr>
          <a:xfrm>
            <a:off x="1022573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3 / 7</a:t>
            </a:r>
            <a:endParaRPr lang="en-US" sz="750" dirty="0"/>
          </a:p>
        </p:txBody>
      </p:sp>
      <p:sp>
        <p:nvSpPr>
          <p:cNvPr id="10" name="Text 6"/>
          <p:cNvSpPr txBox="1"/>
          <p:nvPr/>
        </p:nvSpPr>
        <p:spPr>
          <a:xfrm>
            <a:off x="594360" y="160020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FASE</a:t>
            </a:r>
            <a:endParaRPr lang="en-US" sz="750" dirty="0"/>
          </a:p>
        </p:txBody>
      </p:sp>
      <p:sp>
        <p:nvSpPr>
          <p:cNvPr id="11" name="Text 7"/>
          <p:cNvSpPr txBox="1"/>
          <p:nvPr/>
        </p:nvSpPr>
        <p:spPr>
          <a:xfrm>
            <a:off x="2743200" y="1600200"/>
            <a:ext cx="2971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WIE ZIT ERBIJ</a:t>
            </a:r>
            <a:endParaRPr lang="en-US" sz="750" dirty="0"/>
          </a:p>
        </p:txBody>
      </p:sp>
      <p:sp>
        <p:nvSpPr>
          <p:cNvPr id="12" name="Text 8"/>
          <p:cNvSpPr txBox="1"/>
          <p:nvPr/>
        </p:nvSpPr>
        <p:spPr>
          <a:xfrm>
            <a:off x="5852160" y="1600200"/>
            <a:ext cx="2788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JE OPLEVERT</a:t>
            </a:r>
            <a:endParaRPr lang="en-US" sz="750" dirty="0"/>
          </a:p>
        </p:txBody>
      </p:sp>
      <p:sp>
        <p:nvSpPr>
          <p:cNvPr id="13" name="Text 9"/>
          <p:cNvSpPr txBox="1"/>
          <p:nvPr/>
        </p:nvSpPr>
        <p:spPr>
          <a:xfrm>
            <a:off x="8778240" y="1600200"/>
            <a:ext cx="2788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GEREEDSCHAP UIT DE SERIE</a:t>
            </a:r>
            <a:endParaRPr lang="en-US" sz="750" dirty="0"/>
          </a:p>
        </p:txBody>
      </p:sp>
      <p:sp>
        <p:nvSpPr>
          <p:cNvPr id="14" name="Shape 10"/>
          <p:cNvSpPr/>
          <p:nvPr/>
        </p:nvSpPr>
        <p:spPr>
          <a:xfrm>
            <a:off x="594360" y="1856232"/>
            <a:ext cx="11002975" cy="0"/>
          </a:xfrm>
          <a:prstGeom prst="line">
            <a:avLst/>
          </a:prstGeom>
          <a:noFill/>
          <a:ln w="9525">
            <a:solidFill>
              <a:srgbClr val="191713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594360" y="2002536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September · begrijpen</a:t>
            </a:r>
            <a:endParaRPr lang="en-US" sz="980" dirty="0"/>
          </a:p>
        </p:txBody>
      </p:sp>
      <p:sp>
        <p:nvSpPr>
          <p:cNvPr id="16" name="Text 12"/>
          <p:cNvSpPr txBox="1"/>
          <p:nvPr/>
        </p:nvSpPr>
        <p:spPr>
          <a:xfrm>
            <a:off x="2743200" y="2002536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Een kernteam van twee of drie; gesprekken met klanten en met de mensen die het werk doen</a:t>
            </a:r>
            <a:endParaRPr lang="en-US" sz="980" dirty="0"/>
          </a:p>
        </p:txBody>
      </p:sp>
      <p:sp>
        <p:nvSpPr>
          <p:cNvPr id="17" name="Text 13"/>
          <p:cNvSpPr txBox="1"/>
          <p:nvPr/>
        </p:nvSpPr>
        <p:spPr>
          <a:xfrm>
            <a:off x="5852160" y="200253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meerjarenoverzicht, inzichten in de woorden van de klant, de synthese</a:t>
            </a:r>
            <a:endParaRPr lang="en-US" sz="980" dirty="0"/>
          </a:p>
        </p:txBody>
      </p:sp>
      <p:sp>
        <p:nvSpPr>
          <p:cNvPr id="18" name="Text 14"/>
          <p:cNvSpPr txBox="1"/>
          <p:nvPr/>
        </p:nvSpPr>
        <p:spPr>
          <a:xfrm>
            <a:off x="8778240" y="200253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Van data naar inzicht (deel 2); bouwtekening p. 01 tot 03</a:t>
            </a:r>
            <a:endParaRPr lang="en-US" sz="980" dirty="0"/>
          </a:p>
        </p:txBody>
      </p:sp>
      <p:sp>
        <p:nvSpPr>
          <p:cNvPr id="19" name="Shape 15"/>
          <p:cNvSpPr/>
          <p:nvPr/>
        </p:nvSpPr>
        <p:spPr>
          <a:xfrm>
            <a:off x="594360" y="2889504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594360" y="2962656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Oktober · kiezen</a:t>
            </a:r>
            <a:endParaRPr lang="en-US" sz="980" dirty="0"/>
          </a:p>
        </p:txBody>
      </p:sp>
      <p:sp>
        <p:nvSpPr>
          <p:cNvPr id="21" name="Text 17"/>
          <p:cNvSpPr txBox="1"/>
          <p:nvPr/>
        </p:nvSpPr>
        <p:spPr>
          <a:xfrm>
            <a:off x="2743200" y="2962656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MT en kernteam, plus wie de vloer kent, in een werksessie of debat</a:t>
            </a:r>
            <a:endParaRPr lang="en-US" sz="980" dirty="0"/>
          </a:p>
        </p:txBody>
      </p:sp>
      <p:sp>
        <p:nvSpPr>
          <p:cNvPr id="22" name="Text 18"/>
          <p:cNvSpPr txBox="1"/>
          <p:nvPr/>
        </p:nvSpPr>
        <p:spPr>
          <a:xfrm>
            <a:off x="5852160" y="296265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keuze, voor wie, waarlangs, en wat je bewust niet doet</a:t>
            </a:r>
            <a:endParaRPr lang="en-US" sz="980" dirty="0"/>
          </a:p>
        </p:txBody>
      </p:sp>
      <p:sp>
        <p:nvSpPr>
          <p:cNvPr id="23" name="Text 19"/>
          <p:cNvSpPr txBox="1"/>
          <p:nvPr/>
        </p:nvSpPr>
        <p:spPr>
          <a:xfrm>
            <a:off x="8778240" y="296265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Draaiboek plansessie (deel 3); bouwtekening p. 04 tot 06 en 09</a:t>
            </a:r>
            <a:endParaRPr lang="en-US" sz="980" dirty="0"/>
          </a:p>
        </p:txBody>
      </p:sp>
      <p:sp>
        <p:nvSpPr>
          <p:cNvPr id="24" name="Shape 20"/>
          <p:cNvSpPr/>
          <p:nvPr/>
        </p:nvSpPr>
        <p:spPr>
          <a:xfrm>
            <a:off x="594360" y="3849624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25" name="Text 21"/>
          <p:cNvSpPr txBox="1"/>
          <p:nvPr/>
        </p:nvSpPr>
        <p:spPr>
          <a:xfrm>
            <a:off x="594360" y="3922776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November · onderbouwen en toetsen</a:t>
            </a:r>
            <a:endParaRPr lang="en-US" sz="980" dirty="0"/>
          </a:p>
        </p:txBody>
      </p:sp>
      <p:sp>
        <p:nvSpPr>
          <p:cNvPr id="26" name="Text 22"/>
          <p:cNvSpPr txBox="1"/>
          <p:nvPr/>
        </p:nvSpPr>
        <p:spPr>
          <a:xfrm>
            <a:off x="2743200" y="3922776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Kernteam met finance; voor de toets een paar kritische buitenstaanders</a:t>
            </a:r>
            <a:endParaRPr lang="en-US" sz="980" dirty="0"/>
          </a:p>
        </p:txBody>
      </p:sp>
      <p:sp>
        <p:nvSpPr>
          <p:cNvPr id="27" name="Text 23"/>
          <p:cNvSpPr txBox="1"/>
          <p:nvPr/>
        </p:nvSpPr>
        <p:spPr>
          <a:xfrm>
            <a:off x="5852160" y="392277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OGSM, de doelstellingen naast de realisatie, de uitkomst van de pre-mortem</a:t>
            </a:r>
            <a:endParaRPr lang="en-US" sz="980" dirty="0"/>
          </a:p>
        </p:txBody>
      </p:sp>
      <p:sp>
        <p:nvSpPr>
          <p:cNvPr id="28" name="Text 24"/>
          <p:cNvSpPr txBox="1"/>
          <p:nvPr/>
        </p:nvSpPr>
        <p:spPr>
          <a:xfrm>
            <a:off x="8778240" y="392277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Bouwtekening p. 07, 08 en 10; de pre-mortem volgt in deel 6</a:t>
            </a:r>
            <a:endParaRPr lang="en-US" sz="980" dirty="0"/>
          </a:p>
        </p:txBody>
      </p:sp>
      <p:sp>
        <p:nvSpPr>
          <p:cNvPr id="29" name="Shape 25"/>
          <p:cNvSpPr/>
          <p:nvPr/>
        </p:nvSpPr>
        <p:spPr>
          <a:xfrm>
            <a:off x="594360" y="4809744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30" name="Text 26"/>
          <p:cNvSpPr txBox="1"/>
          <p:nvPr/>
        </p:nvSpPr>
        <p:spPr>
          <a:xfrm>
            <a:off x="594360" y="4882896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December · vertellen en bevriezen</a:t>
            </a:r>
            <a:endParaRPr lang="en-US" sz="980" dirty="0"/>
          </a:p>
        </p:txBody>
      </p:sp>
      <p:sp>
        <p:nvSpPr>
          <p:cNvPr id="31" name="Text 27"/>
          <p:cNvSpPr txBox="1"/>
          <p:nvPr/>
        </p:nvSpPr>
        <p:spPr>
          <a:xfrm>
            <a:off x="2743200" y="4882896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MT; daarna iedereen die het moet uitvoeren</a:t>
            </a:r>
            <a:endParaRPr lang="en-US" sz="980" dirty="0"/>
          </a:p>
        </p:txBody>
      </p:sp>
      <p:sp>
        <p:nvSpPr>
          <p:cNvPr id="32" name="Text 28"/>
          <p:cNvSpPr txBox="1"/>
          <p:nvPr/>
        </p:nvSpPr>
        <p:spPr>
          <a:xfrm>
            <a:off x="5852160" y="488289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verhaal in vijf minuten, de terugkoppeling, het vastgestelde plan</a:t>
            </a:r>
            <a:endParaRPr lang="en-US" sz="980" dirty="0"/>
          </a:p>
        </p:txBody>
      </p:sp>
      <p:sp>
        <p:nvSpPr>
          <p:cNvPr id="33" name="Text 29"/>
          <p:cNvSpPr txBox="1"/>
          <p:nvPr/>
        </p:nvSpPr>
        <p:spPr>
          <a:xfrm>
            <a:off x="8778240" y="4882896"/>
            <a:ext cx="2788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Bouwtekening p. 11; draaiboek p. 08 (de terugkoppeling)</a:t>
            </a:r>
            <a:endParaRPr lang="en-US" sz="980" dirty="0"/>
          </a:p>
        </p:txBody>
      </p:sp>
      <p:sp>
        <p:nvSpPr>
          <p:cNvPr id="34" name="Shape 30"/>
          <p:cNvSpPr/>
          <p:nvPr/>
        </p:nvSpPr>
        <p:spPr>
          <a:xfrm>
            <a:off x="594360" y="5769864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35" name="Text 31"/>
          <p:cNvSpPr txBox="1"/>
          <p:nvPr/>
        </p:nvSpPr>
        <p:spPr>
          <a:xfrm>
            <a:off x="594360" y="5760720"/>
            <a:ext cx="110029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kernteam blijft vier maanden hetzelfde; de rest van de tafel wisselt per fase.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572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· WERKBLAD: JOUW KALENDER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31520"/>
            <a:ext cx="11002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Reken terug vanaf de dag dat de doelstellingen vastliggen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94360" y="6355080"/>
            <a:ext cx="11002975" cy="0"/>
          </a:xfrm>
          <a:prstGeom prst="line">
            <a:avLst/>
          </a:prstGeom>
          <a:noFill/>
          <a:ln w="9525">
            <a:solidFill>
              <a:srgbClr val="DEDAD1"/>
            </a:solidFill>
            <a:prstDash val="solid"/>
          </a:ln>
        </p:spPr>
      </p:sp>
      <p:pic>
        <p:nvPicPr>
          <p:cNvPr id="5" name="Image 0" descr="/home/claude/merkdoc/bdv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446520"/>
            <a:ext cx="1280160" cy="1984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Kalender planseizoen · v1.0</a:t>
            </a:r>
            <a:endParaRPr lang="en-US" sz="75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644652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Leg de datums vast vóór je de eerste uitnodiging stuurt</a:t>
            </a:r>
            <a:endParaRPr lang="en-US" sz="750" dirty="0"/>
          </a:p>
        </p:txBody>
      </p:sp>
      <p:sp>
        <p:nvSpPr>
          <p:cNvPr id="8" name="Text 5"/>
          <p:cNvSpPr txBox="1"/>
          <p:nvPr/>
        </p:nvSpPr>
        <p:spPr>
          <a:xfrm>
            <a:off x="1022573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4 / 7</a:t>
            </a:r>
            <a:endParaRPr lang="en-US" sz="750" dirty="0"/>
          </a:p>
        </p:txBody>
      </p:sp>
      <p:sp>
        <p:nvSpPr>
          <p:cNvPr id="10" name="Shape 6"/>
          <p:cNvSpPr/>
          <p:nvPr/>
        </p:nvSpPr>
        <p:spPr>
          <a:xfrm>
            <a:off x="594360" y="1600200"/>
            <a:ext cx="4023360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777240" y="171907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DEADLINE DOELSTELLINGEN NAAR DE DIRECTIE</a:t>
            </a:r>
            <a:endParaRPr lang="en-US" sz="75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20116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datum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4892040" y="1691640"/>
            <a:ext cx="6675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Vul eerst die ene datum in. Reken dan terug: wanneer moet elke fase af zijn, en wie is eigenaar? Past het niet, knip dan in de tijd per fase, niet in de fasen zelf.</a:t>
            </a:r>
            <a:endParaRPr lang="en-US" sz="1050" dirty="0"/>
          </a:p>
        </p:txBody>
      </p:sp>
      <p:sp>
        <p:nvSpPr>
          <p:cNvPr id="14" name="Text 10"/>
          <p:cNvSpPr txBox="1"/>
          <p:nvPr/>
        </p:nvSpPr>
        <p:spPr>
          <a:xfrm>
            <a:off x="594360" y="274320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FASE</a:t>
            </a:r>
            <a:endParaRPr lang="en-US" sz="750" dirty="0"/>
          </a:p>
        </p:txBody>
      </p:sp>
      <p:sp>
        <p:nvSpPr>
          <p:cNvPr id="15" name="Text 11"/>
          <p:cNvSpPr txBox="1"/>
          <p:nvPr/>
        </p:nvSpPr>
        <p:spPr>
          <a:xfrm>
            <a:off x="3246120" y="274320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START</a:t>
            </a:r>
            <a:endParaRPr lang="en-US" sz="750" dirty="0"/>
          </a:p>
        </p:txBody>
      </p:sp>
      <p:sp>
        <p:nvSpPr>
          <p:cNvPr id="16" name="Text 12"/>
          <p:cNvSpPr txBox="1"/>
          <p:nvPr/>
        </p:nvSpPr>
        <p:spPr>
          <a:xfrm>
            <a:off x="4709160" y="274320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KLAAR</a:t>
            </a:r>
            <a:endParaRPr lang="en-US" sz="750" dirty="0"/>
          </a:p>
        </p:txBody>
      </p:sp>
      <p:sp>
        <p:nvSpPr>
          <p:cNvPr id="17" name="Text 13"/>
          <p:cNvSpPr txBox="1"/>
          <p:nvPr/>
        </p:nvSpPr>
        <p:spPr>
          <a:xfrm>
            <a:off x="6172200" y="274320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EIGENAAR</a:t>
            </a:r>
            <a:endParaRPr lang="en-US" sz="750" dirty="0"/>
          </a:p>
        </p:txBody>
      </p:sp>
      <p:sp>
        <p:nvSpPr>
          <p:cNvPr id="18" name="Text 14"/>
          <p:cNvSpPr txBox="1"/>
          <p:nvPr/>
        </p:nvSpPr>
        <p:spPr>
          <a:xfrm>
            <a:off x="7909560" y="274320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TOETS GEHAALD? EN HOE WEET JE DAT?</a:t>
            </a:r>
            <a:endParaRPr lang="en-US" sz="750" dirty="0"/>
          </a:p>
        </p:txBody>
      </p:sp>
      <p:sp>
        <p:nvSpPr>
          <p:cNvPr id="19" name="Shape 15"/>
          <p:cNvSpPr/>
          <p:nvPr/>
        </p:nvSpPr>
        <p:spPr>
          <a:xfrm>
            <a:off x="594360" y="2999232"/>
            <a:ext cx="11002975" cy="0"/>
          </a:xfrm>
          <a:prstGeom prst="line">
            <a:avLst/>
          </a:prstGeom>
          <a:noFill/>
          <a:ln w="9525">
            <a:solidFill>
              <a:srgbClr val="191713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594360" y="3145536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Begrijpen</a:t>
            </a:r>
            <a:endParaRPr lang="en-US" sz="980" dirty="0"/>
          </a:p>
        </p:txBody>
      </p:sp>
      <p:sp>
        <p:nvSpPr>
          <p:cNvPr id="21" name="Text 17"/>
          <p:cNvSpPr txBox="1"/>
          <p:nvPr/>
        </p:nvSpPr>
        <p:spPr>
          <a:xfrm>
            <a:off x="3246120" y="3145536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startdatum</a:t>
            </a:r>
            <a:endParaRPr lang="en-US" sz="980" dirty="0"/>
          </a:p>
        </p:txBody>
      </p:sp>
      <p:sp>
        <p:nvSpPr>
          <p:cNvPr id="22" name="Text 18"/>
          <p:cNvSpPr txBox="1"/>
          <p:nvPr/>
        </p:nvSpPr>
        <p:spPr>
          <a:xfrm>
            <a:off x="4709160" y="3145536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einddatum</a:t>
            </a:r>
            <a:endParaRPr lang="en-US" sz="980" dirty="0"/>
          </a:p>
        </p:txBody>
      </p:sp>
      <p:sp>
        <p:nvSpPr>
          <p:cNvPr id="23" name="Text 19"/>
          <p:cNvSpPr txBox="1"/>
          <p:nvPr/>
        </p:nvSpPr>
        <p:spPr>
          <a:xfrm>
            <a:off x="6172200" y="3145536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naam</a:t>
            </a:r>
            <a:endParaRPr lang="en-US" sz="980" dirty="0"/>
          </a:p>
        </p:txBody>
      </p:sp>
      <p:sp>
        <p:nvSpPr>
          <p:cNvPr id="24" name="Text 20"/>
          <p:cNvSpPr txBox="1"/>
          <p:nvPr/>
        </p:nvSpPr>
        <p:spPr>
          <a:xfrm>
            <a:off x="7909560" y="3145536"/>
            <a:ext cx="3657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synthese in één zin: …</a:t>
            </a:r>
            <a:endParaRPr lang="en-US" sz="980" dirty="0"/>
          </a:p>
        </p:txBody>
      </p:sp>
      <p:sp>
        <p:nvSpPr>
          <p:cNvPr id="25" name="Shape 21"/>
          <p:cNvSpPr/>
          <p:nvPr/>
        </p:nvSpPr>
        <p:spPr>
          <a:xfrm>
            <a:off x="594360" y="3785616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594360" y="3858768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Kiezen</a:t>
            </a:r>
            <a:endParaRPr lang="en-US" sz="980" dirty="0"/>
          </a:p>
        </p:txBody>
      </p:sp>
      <p:sp>
        <p:nvSpPr>
          <p:cNvPr id="27" name="Text 23"/>
          <p:cNvSpPr txBox="1"/>
          <p:nvPr/>
        </p:nvSpPr>
        <p:spPr>
          <a:xfrm>
            <a:off x="3246120" y="3858768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startdatum</a:t>
            </a:r>
            <a:endParaRPr lang="en-US" sz="980" dirty="0"/>
          </a:p>
        </p:txBody>
      </p:sp>
      <p:sp>
        <p:nvSpPr>
          <p:cNvPr id="28" name="Text 24"/>
          <p:cNvSpPr txBox="1"/>
          <p:nvPr/>
        </p:nvSpPr>
        <p:spPr>
          <a:xfrm>
            <a:off x="4709160" y="3858768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einddatum</a:t>
            </a:r>
            <a:endParaRPr lang="en-US" sz="980" dirty="0"/>
          </a:p>
        </p:txBody>
      </p:sp>
      <p:sp>
        <p:nvSpPr>
          <p:cNvPr id="29" name="Text 25"/>
          <p:cNvSpPr txBox="1"/>
          <p:nvPr/>
        </p:nvSpPr>
        <p:spPr>
          <a:xfrm>
            <a:off x="6172200" y="3858768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naam</a:t>
            </a:r>
            <a:endParaRPr lang="en-US" sz="980" dirty="0"/>
          </a:p>
        </p:txBody>
      </p:sp>
      <p:sp>
        <p:nvSpPr>
          <p:cNvPr id="30" name="Text 26"/>
          <p:cNvSpPr txBox="1"/>
          <p:nvPr/>
        </p:nvSpPr>
        <p:spPr>
          <a:xfrm>
            <a:off x="7909560" y="3858768"/>
            <a:ext cx="3657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keuze, en wat afviel: …</a:t>
            </a:r>
            <a:endParaRPr lang="en-US" sz="980" dirty="0"/>
          </a:p>
        </p:txBody>
      </p:sp>
      <p:sp>
        <p:nvSpPr>
          <p:cNvPr id="31" name="Shape 27"/>
          <p:cNvSpPr/>
          <p:nvPr/>
        </p:nvSpPr>
        <p:spPr>
          <a:xfrm>
            <a:off x="594360" y="4498848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594360" y="4572000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Onderbouwen en toetsen</a:t>
            </a:r>
            <a:endParaRPr lang="en-US" sz="980" dirty="0"/>
          </a:p>
        </p:txBody>
      </p:sp>
      <p:sp>
        <p:nvSpPr>
          <p:cNvPr id="33" name="Text 29"/>
          <p:cNvSpPr txBox="1"/>
          <p:nvPr/>
        </p:nvSpPr>
        <p:spPr>
          <a:xfrm>
            <a:off x="3246120" y="4572000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startdatum</a:t>
            </a:r>
            <a:endParaRPr lang="en-US" sz="980" dirty="0"/>
          </a:p>
        </p:txBody>
      </p:sp>
      <p:sp>
        <p:nvSpPr>
          <p:cNvPr id="34" name="Text 30"/>
          <p:cNvSpPr txBox="1"/>
          <p:nvPr/>
        </p:nvSpPr>
        <p:spPr>
          <a:xfrm>
            <a:off x="4709160" y="4572000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einddatum</a:t>
            </a:r>
            <a:endParaRPr lang="en-US" sz="980" dirty="0"/>
          </a:p>
        </p:txBody>
      </p:sp>
      <p:sp>
        <p:nvSpPr>
          <p:cNvPr id="35" name="Text 31"/>
          <p:cNvSpPr txBox="1"/>
          <p:nvPr/>
        </p:nvSpPr>
        <p:spPr>
          <a:xfrm>
            <a:off x="6172200" y="4572000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naam</a:t>
            </a:r>
            <a:endParaRPr lang="en-US" sz="980" dirty="0"/>
          </a:p>
        </p:txBody>
      </p:sp>
      <p:sp>
        <p:nvSpPr>
          <p:cNvPr id="36" name="Text 32"/>
          <p:cNvSpPr txBox="1"/>
          <p:nvPr/>
        </p:nvSpPr>
        <p:spPr>
          <a:xfrm>
            <a:off x="7909560" y="4572000"/>
            <a:ext cx="3657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OGSM staat; pre-mortem gedaan op: …</a:t>
            </a:r>
            <a:endParaRPr lang="en-US" sz="980" dirty="0"/>
          </a:p>
        </p:txBody>
      </p:sp>
      <p:sp>
        <p:nvSpPr>
          <p:cNvPr id="37" name="Shape 33"/>
          <p:cNvSpPr/>
          <p:nvPr/>
        </p:nvSpPr>
        <p:spPr>
          <a:xfrm>
            <a:off x="594360" y="5212080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  <p:sp>
        <p:nvSpPr>
          <p:cNvPr id="38" name="Text 34"/>
          <p:cNvSpPr txBox="1"/>
          <p:nvPr/>
        </p:nvSpPr>
        <p:spPr>
          <a:xfrm>
            <a:off x="594360" y="5285232"/>
            <a:ext cx="2560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Vertellen en bevriezen</a:t>
            </a:r>
            <a:endParaRPr lang="en-US" sz="980" dirty="0"/>
          </a:p>
        </p:txBody>
      </p:sp>
      <p:sp>
        <p:nvSpPr>
          <p:cNvPr id="39" name="Text 35"/>
          <p:cNvSpPr txBox="1"/>
          <p:nvPr/>
        </p:nvSpPr>
        <p:spPr>
          <a:xfrm>
            <a:off x="3246120" y="5285232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startdatum</a:t>
            </a:r>
            <a:endParaRPr lang="en-US" sz="980" dirty="0"/>
          </a:p>
        </p:txBody>
      </p:sp>
      <p:sp>
        <p:nvSpPr>
          <p:cNvPr id="40" name="Text 36"/>
          <p:cNvSpPr txBox="1"/>
          <p:nvPr/>
        </p:nvSpPr>
        <p:spPr>
          <a:xfrm>
            <a:off x="4709160" y="5285232"/>
            <a:ext cx="1371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einddatum</a:t>
            </a:r>
            <a:endParaRPr lang="en-US" sz="980" dirty="0"/>
          </a:p>
        </p:txBody>
      </p:sp>
      <p:sp>
        <p:nvSpPr>
          <p:cNvPr id="41" name="Text 37"/>
          <p:cNvSpPr txBox="1"/>
          <p:nvPr/>
        </p:nvSpPr>
        <p:spPr>
          <a:xfrm>
            <a:off x="6172200" y="5285232"/>
            <a:ext cx="16459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naam</a:t>
            </a:r>
            <a:endParaRPr lang="en-US" sz="980" dirty="0"/>
          </a:p>
        </p:txBody>
      </p:sp>
      <p:sp>
        <p:nvSpPr>
          <p:cNvPr id="42" name="Text 38"/>
          <p:cNvSpPr txBox="1"/>
          <p:nvPr/>
        </p:nvSpPr>
        <p:spPr>
          <a:xfrm>
            <a:off x="7909560" y="5285232"/>
            <a:ext cx="3657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98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verhaal verteld aan: …</a:t>
            </a:r>
            <a:endParaRPr lang="en-US" sz="980" dirty="0"/>
          </a:p>
        </p:txBody>
      </p:sp>
      <p:sp>
        <p:nvSpPr>
          <p:cNvPr id="43" name="Shape 39"/>
          <p:cNvSpPr/>
          <p:nvPr/>
        </p:nvSpPr>
        <p:spPr>
          <a:xfrm>
            <a:off x="594360" y="5925312"/>
            <a:ext cx="11002975" cy="0"/>
          </a:xfrm>
          <a:prstGeom prst="line">
            <a:avLst/>
          </a:prstGeom>
          <a:noFill/>
          <a:ln w="6350">
            <a:solidFill>
              <a:srgbClr val="DEDAD1"/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572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· LATER BEGONNEN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31520"/>
            <a:ext cx="11002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Later begonnen? Knip in de tijd, sla niets over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94360" y="6355080"/>
            <a:ext cx="11002975" cy="0"/>
          </a:xfrm>
          <a:prstGeom prst="line">
            <a:avLst/>
          </a:prstGeom>
          <a:noFill/>
          <a:ln w="9525">
            <a:solidFill>
              <a:srgbClr val="DEDAD1"/>
            </a:solidFill>
            <a:prstDash val="solid"/>
          </a:ln>
        </p:spPr>
      </p:sp>
      <p:pic>
        <p:nvPicPr>
          <p:cNvPr id="5" name="Image 0" descr="/home/claude/merkdoc/bdv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446520"/>
            <a:ext cx="1280160" cy="1984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Kalender planseizoen · v1.0</a:t>
            </a:r>
            <a:endParaRPr lang="en-US" sz="75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644652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Vuistregels uit de praktijk, geen onderzoek</a:t>
            </a:r>
            <a:endParaRPr lang="en-US" sz="750" dirty="0"/>
          </a:p>
        </p:txBody>
      </p:sp>
      <p:sp>
        <p:nvSpPr>
          <p:cNvPr id="8" name="Text 5"/>
          <p:cNvSpPr txBox="1"/>
          <p:nvPr/>
        </p:nvSpPr>
        <p:spPr>
          <a:xfrm>
            <a:off x="1022573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5 / 7</a:t>
            </a:r>
            <a:endParaRPr lang="en-US" sz="750" dirty="0"/>
          </a:p>
        </p:txBody>
      </p:sp>
      <p:sp>
        <p:nvSpPr>
          <p:cNvPr id="10" name="Shape 6"/>
          <p:cNvSpPr/>
          <p:nvPr/>
        </p:nvSpPr>
        <p:spPr>
          <a:xfrm>
            <a:off x="594360" y="1600200"/>
            <a:ext cx="352044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77724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207568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Drie maanden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777240" y="2423160"/>
            <a:ext cx="3154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Begrijpen en kiezen in oktober, begrijpen krijgt drie weken, niet minder</a:t>
            </a:r>
            <a:endParaRPr lang="en-US" sz="11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Onderbouwen en toetsen in november</a:t>
            </a:r>
            <a:endParaRPr lang="en-US" sz="1100" dirty="0"/>
          </a:p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Vertellen en bevriezen in december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343400" y="1600200"/>
            <a:ext cx="352044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452628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4526280" y="207568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Zes weken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4526280" y="2423160"/>
            <a:ext cx="3154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Week 1 en 2: vijf gesprekken en het meerjarenoverzicht</a:t>
            </a:r>
            <a:endParaRPr lang="en-US" sz="11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Week 3: één werksessie, de keuze</a:t>
            </a:r>
            <a:endParaRPr lang="en-US" sz="11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Week 4 en 5: de OGSM en een pre-mortem van een uur</a:t>
            </a:r>
            <a:endParaRPr lang="en-US" sz="1100" dirty="0"/>
          </a:p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Week 6: het verhaal en de terugkoppeling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8092440" y="1600200"/>
            <a:ext cx="352044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827532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8275320" y="207568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weken</a:t>
            </a:r>
            <a:endParaRPr lang="en-US" sz="1250" dirty="0"/>
          </a:p>
        </p:txBody>
      </p:sp>
      <p:sp>
        <p:nvSpPr>
          <p:cNvPr id="21" name="Text 17"/>
          <p:cNvSpPr txBox="1"/>
          <p:nvPr/>
        </p:nvSpPr>
        <p:spPr>
          <a:xfrm>
            <a:off x="8275320" y="2423160"/>
            <a:ext cx="31546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Dag 1 tot 3: drie gesprekken en de cijfers op een rij</a:t>
            </a:r>
            <a:endParaRPr lang="en-US" sz="11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Dag 4: de keuze, met wat afvalt</a:t>
            </a:r>
            <a:endParaRPr lang="en-US" sz="11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Dag 5 tot 8: de OGSM</a:t>
            </a:r>
            <a:endParaRPr lang="en-US" sz="1100" dirty="0"/>
          </a:p>
          <a:p>
            <a:pPr marL="342900" indent="-342900">
              <a:lnSpc>
                <a:spcPct val="112000"/>
              </a:lnSpc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Dag 9: een pre-mortem van een uur</a:t>
            </a:r>
            <a:endParaRPr lang="en-US" sz="1100" dirty="0"/>
          </a:p>
          <a:p>
            <a:pPr marL="342900" indent="-342900">
              <a:lnSpc>
                <a:spcPct val="112000"/>
              </a:lnSpc>
              <a:buSzPct val="100000"/>
              <a:buChar char="•"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Dag 10: het verhaal</a:t>
            </a:r>
            <a:endParaRPr lang="en-US" sz="1100" dirty="0"/>
          </a:p>
        </p:txBody>
      </p:sp>
      <p:sp>
        <p:nvSpPr>
          <p:cNvPr id="22" name="Shape 18"/>
          <p:cNvSpPr/>
          <p:nvPr/>
        </p:nvSpPr>
        <p:spPr>
          <a:xfrm>
            <a:off x="594360" y="4617720"/>
            <a:ext cx="11002975" cy="868680"/>
          </a:xfrm>
          <a:prstGeom prst="rect">
            <a:avLst/>
          </a:prstGeom>
          <a:solidFill>
            <a:srgbClr val="F4F1EA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777240" y="4727448"/>
            <a:ext cx="106372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je inkort, mag korter. Wat je overslaat, komt in maart terug. </a:t>
            </a:r>
            <a:pPr indent="0" marL="0">
              <a:buNone/>
            </a:pPr>
            <a:r>
              <a:rPr lang="en-US" sz="1050" dirty="0">
                <a:solidFill>
                  <a:srgbClr val="C23F00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toets: welke fase heb je ingekort, en welke overgeslagen? Het tweede mag niet.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45720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 · DE DRIE VALKUILEN IN DE TIJD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731520"/>
            <a:ext cx="1100297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goede stap op het verkeerde moment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94360" y="6355080"/>
            <a:ext cx="11002975" cy="0"/>
          </a:xfrm>
          <a:prstGeom prst="line">
            <a:avLst/>
          </a:prstGeom>
          <a:noFill/>
          <a:ln w="9525">
            <a:solidFill>
              <a:srgbClr val="DEDAD1"/>
            </a:solidFill>
            <a:prstDash val="solid"/>
          </a:ln>
        </p:spPr>
      </p:sp>
      <p:pic>
        <p:nvPicPr>
          <p:cNvPr id="5" name="Image 0" descr="/home/claude/merkdoc/bdv-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446520"/>
            <a:ext cx="1280160" cy="19842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057400" y="6446520"/>
            <a:ext cx="3566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Kalender planseizoen · v1.0</a:t>
            </a:r>
            <a:endParaRPr lang="en-US" sz="75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6446520"/>
            <a:ext cx="4480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Uit deel 4: Wat je niet tegelijk doet</a:t>
            </a:r>
            <a:endParaRPr lang="en-US" sz="750" dirty="0"/>
          </a:p>
        </p:txBody>
      </p:sp>
      <p:sp>
        <p:nvSpPr>
          <p:cNvPr id="8" name="Text 5"/>
          <p:cNvSpPr txBox="1"/>
          <p:nvPr/>
        </p:nvSpPr>
        <p:spPr>
          <a:xfrm>
            <a:off x="10225735" y="6446520"/>
            <a:ext cx="137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75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6 / 7</a:t>
            </a:r>
            <a:endParaRPr lang="en-US" sz="750" dirty="0"/>
          </a:p>
        </p:txBody>
      </p:sp>
      <p:sp>
        <p:nvSpPr>
          <p:cNvPr id="10" name="Shape 6"/>
          <p:cNvSpPr/>
          <p:nvPr/>
        </p:nvSpPr>
        <p:spPr>
          <a:xfrm>
            <a:off x="594360" y="1600200"/>
            <a:ext cx="3520440" cy="283464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77724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</a:t>
            </a:r>
            <a:endParaRPr lang="en-US" sz="1100" dirty="0"/>
          </a:p>
        </p:txBody>
      </p:sp>
      <p:sp>
        <p:nvSpPr>
          <p:cNvPr id="12" name="Text 8"/>
          <p:cNvSpPr txBox="1"/>
          <p:nvPr/>
        </p:nvSpPr>
        <p:spPr>
          <a:xfrm>
            <a:off x="777240" y="207568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Rekenen in september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777240" y="2423160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ZO HERKEN JE HET</a:t>
            </a:r>
            <a:endParaRPr lang="en-US" sz="1100" dirty="0"/>
          </a:p>
          <a:p>
            <a:pPr indent="0" marL="0">
              <a:lnSpc>
                <a:spcPct val="112000"/>
              </a:lnSpc>
              <a:spcAft>
                <a:spcPts val="900"/>
              </a:spcAft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spreadsheet gaat open voordat iemand weet wat er aan de hand is.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HET KOST</a:t>
            </a:r>
            <a:endParaRPr lang="en-US" sz="1100" dirty="0"/>
          </a:p>
          <a:p>
            <a:pPr indent="0" marL="0">
              <a:lnSpc>
                <a:spcPct val="112000"/>
              </a:lnSpc>
              <a:spcAft>
                <a:spcPts val="900"/>
              </a:spcAft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Elk inzicht is daarna een verstoring van het model.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JE DOET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Eerst de synthese in één zin, dan pas het model.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4343400" y="1600200"/>
            <a:ext cx="3520440" cy="283464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452628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4526280" y="207568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Betrekken in december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4526280" y="2423160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ZO HERKEN JE HET</a:t>
            </a:r>
            <a:endParaRPr lang="en-US" sz="1100" dirty="0"/>
          </a:p>
          <a:p>
            <a:pPr indent="0" marL="0">
              <a:lnSpc>
                <a:spcPct val="112000"/>
              </a:lnSpc>
              <a:spcAft>
                <a:spcPts val="900"/>
              </a:spcAft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organisatie mag meedenken als alles al vaststaat.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HET KOST</a:t>
            </a:r>
            <a:endParaRPr lang="en-US" sz="1100" dirty="0"/>
          </a:p>
          <a:p>
            <a:pPr indent="0" marL="0">
              <a:lnSpc>
                <a:spcPct val="112000"/>
              </a:lnSpc>
              <a:spcAft>
                <a:spcPts val="900"/>
              </a:spcAft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plan wordt gedoogd in plaats van gedragen.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JE DOET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werksessie in oktober, als er nog iets te kiezen is.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8092440" y="1600200"/>
            <a:ext cx="3520440" cy="2834640"/>
          </a:xfrm>
          <a:prstGeom prst="rect">
            <a:avLst/>
          </a:prstGeom>
          <a:solidFill>
            <a:srgbClr val="FFFFFF"/>
          </a:solidFill>
          <a:ln w="9525">
            <a:solidFill>
              <a:srgbClr val="191713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8275320" y="1783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8275320" y="2075688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Alles in één sessie</a:t>
            </a:r>
            <a:endParaRPr lang="en-US" sz="1250" dirty="0"/>
          </a:p>
        </p:txBody>
      </p:sp>
      <p:sp>
        <p:nvSpPr>
          <p:cNvPr id="21" name="Text 17"/>
          <p:cNvSpPr txBox="1"/>
          <p:nvPr/>
        </p:nvSpPr>
        <p:spPr>
          <a:xfrm>
            <a:off x="8275320" y="2423160"/>
            <a:ext cx="3154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ZO HERKEN JE HET</a:t>
            </a:r>
            <a:endParaRPr lang="en-US" sz="1100" dirty="0"/>
          </a:p>
          <a:p>
            <a:pPr indent="0" marL="0">
              <a:lnSpc>
                <a:spcPct val="112000"/>
              </a:lnSpc>
              <a:spcAft>
                <a:spcPts val="900"/>
              </a:spcAft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Analyse, keuze en doelstellingen op één middag.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HET KOST</a:t>
            </a:r>
            <a:endParaRPr lang="en-US" sz="1100" dirty="0"/>
          </a:p>
          <a:p>
            <a:pPr indent="0" marL="0">
              <a:lnSpc>
                <a:spcPct val="112000"/>
              </a:lnSpc>
              <a:spcAft>
                <a:spcPts val="900"/>
              </a:spcAft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scherpe vraag wordt nooit gesteld.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750" b="1" spc="12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JE DOET</a:t>
            </a:r>
            <a:endParaRPr lang="en-US" sz="11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Minstens drie momenten, met tijd ertussen om na te denken.</a:t>
            </a:r>
            <a:endParaRPr lang="en-US" sz="1100" dirty="0"/>
          </a:p>
        </p:txBody>
      </p:sp>
      <p:sp>
        <p:nvSpPr>
          <p:cNvPr id="22" name="Text 18"/>
          <p:cNvSpPr txBox="1"/>
          <p:nvPr/>
        </p:nvSpPr>
        <p:spPr>
          <a:xfrm>
            <a:off x="594360" y="470916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remedie is steeds dezelfde: niet harder werken, maar in de goede volgorde.</a:t>
            </a:r>
            <a:endParaRPr lang="en-US" sz="11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9171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60" y="82296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b="1" spc="2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GEMAAKT DOOR BURO DE VAKMANNEN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1737360"/>
            <a:ext cx="8412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CFB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Loop je vast in de volgorde? Eén gesprek.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94360" y="39776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CFBF8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Jij vertelt, wij vragen door. Vrij te gebruiken binnen je eigen organisatie.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43891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DEDAD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info@burodevakmannen.nl</a:t>
            </a:r>
            <a:r>
              <a:rPr lang="en-US" sz="1000" dirty="0">
                <a:solidFill>
                  <a:srgbClr val="DEDAD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 · </a:t>
            </a:r>
            <a:r>
              <a:rPr lang="en-US" sz="1000" dirty="0">
                <a:solidFill>
                  <a:srgbClr val="DEDAD1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2"/>
              </a:rPr>
              <a:t>burodevakmannen.nl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594360" y="5806440"/>
            <a:ext cx="11002975" cy="0"/>
          </a:xfrm>
          <a:prstGeom prst="line">
            <a:avLst/>
          </a:prstGeom>
          <a:noFill/>
          <a:ln w="6350">
            <a:solidFill>
              <a:srgbClr val="6F6B63"/>
            </a:solidFill>
            <a:prstDash val="solid"/>
          </a:ln>
        </p:spPr>
      </p:sp>
      <p:pic>
        <p:nvPicPr>
          <p:cNvPr id="7" name="Image 0" descr="/home/claude/merkdoc/bdv-logo-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6035040"/>
            <a:ext cx="2194560" cy="340157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939735" y="60533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7 / 7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7F7A71"/>
      </a:hlink>
      <a:folHlink>
        <a:srgbClr val="7F7A7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Buro de Vakmannen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kalender voor het planseizoen</dc:title>
  <dc:subject>Jaarplan 2027 · deel 4</dc:subject>
  <dc:creator>Buro de Vakmannen</dc:creator>
  <cp:lastModifiedBy>Buro de Vakmannen</cp:lastModifiedBy>
  <cp:revision>1</cp:revision>
  <dcterms:created xsi:type="dcterms:W3CDTF">2026-09-23T18:43:36Z</dcterms:created>
  <dcterms:modified xsi:type="dcterms:W3CDTF">2026-09-23T18:43:36Z</dcterms:modified>
</cp:coreProperties>
</file>