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Relationship Id="rIdBdvLink1" Type="http://schemas.openxmlformats.org/officeDocument/2006/relationships/hyperlink" Target="https://burodevakmannen.nl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Relationship Id="rIdBdvLink1" Type="http://schemas.openxmlformats.org/officeDocument/2006/relationships/hyperlink" Target="https://burodevakmannen.nl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Relationship Id="rIdBdvLink1" Type="http://schemas.openxmlformats.org/officeDocument/2006/relationships/hyperlink" Target="https://burodevakmannen.nl/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Relationship Id="rIdBdvLink1" Type="http://schemas.openxmlformats.org/officeDocument/2006/relationships/hyperlink" Target="https://burodevakmannen.nl/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Relationship Id="rIdBdvLink1" Type="http://schemas.openxmlformats.org/officeDocument/2006/relationships/hyperlink" Target="https://burodevakmannen.nl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Relationship Id="rIdBdvLink1" Type="http://schemas.openxmlformats.org/officeDocument/2006/relationships/hyperlink" Target="https://burodevakmannen.nl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Relationship Id="rIdBdvLink1" Type="http://schemas.openxmlformats.org/officeDocument/2006/relationships/hyperlink" Target="https://burodevakmannen.nl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Relationship Id="rIdBdvLink1" Type="http://schemas.openxmlformats.org/officeDocument/2006/relationships/hyperlink" Target="https://burodevakmannen.nl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Relationship Id="rIdBdvLink1" Type="http://schemas.openxmlformats.org/officeDocument/2006/relationships/hyperlink" Target="https://burodevakmannen.n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121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logo_cover_donk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58368"/>
            <a:ext cx="2926080" cy="79461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080" y="256032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draaiboek voor de plansessie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640080" y="3657600"/>
            <a:ext cx="10058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B6B2A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Van uitnodiging tot terugkoppeling: zo wordt een sessie onderzoek</a:t>
            </a:r>
            <a:endParaRPr lang="en-US" sz="1500" dirty="0"/>
          </a:p>
          <a:p>
            <a:pPr indent="0" marL="0">
              <a:lnSpc>
                <a:spcPts val="2200"/>
              </a:lnSpc>
              <a:buNone/>
            </a:pPr>
            <a:r>
              <a:rPr lang="en-US" sz="1500" dirty="0">
                <a:solidFill>
                  <a:srgbClr val="B6B2A9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in plaats van bezichtiging. Met het debat als werkvorm.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53949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Eerst begrijpen, dan oordelen.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5943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B6B2A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hoort bij blog 3: Draagvlak koop je niet achteraf · </a:t>
            </a:r>
            <a:r>
              <a:rPr lang="en-US" sz="950" dirty="0">
                <a:solidFill>
                  <a:srgbClr val="B6B2A9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1"/>
              </a:rPr>
              <a:t>burodevakmannen.nl</a:t>
            </a:r>
            <a:endParaRPr lang="en-US" sz="9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01 · DE TOETS VOORAF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Is er nog iets te beïnvloeden?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Schijninspraak is duurder dan geen inspraak. Voordat je iemand uitnodigt: wat ligt vast, waar is echte ruimte, en wat gebeurt er met de inbreng?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34290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1460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DIT LIGT VAST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52928"/>
            <a:ext cx="2880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Benoem het eerlijk, al in de uitnodiging. Mensen kunnen prima leven met kaders, zolang je er niet omheen draait.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379976" y="2286000"/>
            <a:ext cx="34290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654296" y="251460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HIER IS ECHTE RUIMTE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4654296" y="2852928"/>
            <a:ext cx="2880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vragen waar de zaal echt aan kan draaien. Dit is waar de sessie over gaat.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8119872" y="2286000"/>
            <a:ext cx="342900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94192" y="2514600"/>
            <a:ext cx="2880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DIT DOEN WE MET DE INBRENG</a:t>
            </a:r>
            <a:endParaRPr lang="en-US" sz="900" dirty="0"/>
          </a:p>
        </p:txBody>
      </p:sp>
      <p:sp>
        <p:nvSpPr>
          <p:cNvPr id="13" name="Text 11"/>
          <p:cNvSpPr txBox="1"/>
          <p:nvPr/>
        </p:nvSpPr>
        <p:spPr>
          <a:xfrm>
            <a:off x="8394192" y="2852928"/>
            <a:ext cx="288036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Wie maakt de synthese, wat gebeurt ermee, en wanneer koppelen we terug?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Is er iets waar de zaal echt aan kan draaien? Zo niet: stuur een memo, geen uitnodiging.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</a:t>
            </a: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1"/>
              </a:rPr>
              <a:t>burodevakmannen.nl</a:t>
            </a:r>
            <a:endParaRPr lang="en-US" sz="800" dirty="0"/>
          </a:p>
        </p:txBody>
      </p:sp>
      <p:pic>
        <p:nvPicPr>
          <p:cNvPr id="16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02 · WIE ZIT AAN TAFEL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Nodig uit op kennis, niet op rang.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Je nodigt mensen niet uit óm draagvlak te krijgen, maar omdat zij weten wat jij niet weet.</a:t>
            </a:r>
            <a:endParaRPr lang="en-US" sz="125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240280"/>
          <a:ext cx="10908792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4754880"/>
                <a:gridCol w="3410712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WIE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WAT WEET DEZE PERSOON DAT WIJ NIET WETEN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WAAROM NORMAAL NIET UITGENODIGD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De accountmanager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Waarom deals stranden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Te operationeel, denken we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De klantenservice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Waar klanten dagelijks op afhaken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Zit niet in het MT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De teamleider op de vloer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Wat het plan van vorig jaar in de praktijk deed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Geen tijd, denken we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Zitten hier ook de mensen die het werk doen?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</a:t>
            </a: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1"/>
              </a:rPr>
              <a:t>burodevakmannen.nl</a:t>
            </a:r>
            <a:endParaRPr lang="en-US" sz="800" dirty="0"/>
          </a:p>
        </p:txBody>
      </p:sp>
      <p:pic>
        <p:nvPicPr>
          <p:cNvPr id="8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03 · DE UITNODIGING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Wat je vooraf stuurt.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Niemand hoeft ter plekke te raden waar het over gaat. Eén vel, vijf dingen.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2286000"/>
            <a:ext cx="539496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1460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VRAAG VAN DE SESSIE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52928"/>
            <a:ext cx="48463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600"/>
              </a:lnSpc>
              <a:buNone/>
            </a:pPr>
            <a:r>
              <a:rPr lang="en-US" sz="1100" i="1" dirty="0">
                <a:solidFill>
                  <a:srgbClr val="6F6B6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Eén zin. Waar moet de zaal aan het eind van de middag een antwoord op hebben gegeven?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53912" y="2286000"/>
            <a:ext cx="5394960" cy="3383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28232" y="251460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WAT ER VERDER IN STAAT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6428232" y="2880360"/>
            <a:ext cx="48463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ts val="16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feiten tot nu toe: het meerjarenpatroon uit deel 2</a:t>
            </a:r>
            <a:endParaRPr lang="en-US" sz="1150" dirty="0"/>
          </a:p>
          <a:p>
            <a:pPr marL="152400" indent="-152400">
              <a:lnSpc>
                <a:spcPts val="16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Wat vastligt en waar de ruimte zit (pagina 01)</a:t>
            </a:r>
            <a:endParaRPr lang="en-US" sz="1150" dirty="0"/>
          </a:p>
          <a:p>
            <a:pPr marL="152400" indent="-152400">
              <a:lnSpc>
                <a:spcPts val="16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werkvorm, en wat die van deelnemers vraagt</a:t>
            </a:r>
            <a:endParaRPr lang="en-US" sz="1150" dirty="0"/>
          </a:p>
          <a:p>
            <a:pPr marL="152400" indent="-152400">
              <a:lnSpc>
                <a:spcPts val="1600"/>
              </a:lnSpc>
              <a:spcAft>
                <a:spcPts val="700"/>
              </a:spcAft>
              <a:buSzPct val="100000"/>
              <a:buChar char="•"/>
            </a:pPr>
            <a:r>
              <a:rPr lang="en-US" sz="11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Wat er met de inbreng gebeurt, en wanneer</a:t>
            </a:r>
            <a:endParaRPr lang="en-US" sz="1150" dirty="0"/>
          </a:p>
          <a:p>
            <a:pPr marL="152400" indent="-152400">
              <a:lnSpc>
                <a:spcPts val="1600"/>
              </a:lnSpc>
              <a:buSzPct val="100000"/>
              <a:buChar char="•"/>
            </a:pPr>
            <a:r>
              <a:rPr lang="en-US" sz="11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Wie er aan tafel zitten, en waarom juist zij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Kan iemand zich hiermee voorbereiden zonder te raden?</a:t>
            </a:r>
            <a:endParaRPr lang="en-US" sz="105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</a:t>
            </a: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1"/>
              </a:rPr>
              <a:t>burodevakmannen.nl</a:t>
            </a:r>
            <a:endParaRPr lang="en-US" sz="800" dirty="0"/>
          </a:p>
        </p:txBody>
      </p:sp>
      <p:pic>
        <p:nvPicPr>
          <p:cNvPr id="13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04 · DE WERKVORM: HET DEBAT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Zo werkt het debat: twee tegen twee.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Twee voorstanders, twee tegenstanders, een voorzitter die het woord geeft en een zaal die mag overlopen. De volgorde is vast, en dat is precies waarom het werkt.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640080" y="2240280"/>
            <a:ext cx="2487168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237744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1E VOORSTANDER</a:t>
            </a:r>
            <a:endParaRPr lang="en-US" sz="85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670048"/>
            <a:ext cx="21762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Zet het debat op: poneert de stelling en bouwt haar op langs de zes geschilpunten (pagina 05).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3163824" y="2724912"/>
            <a:ext cx="201168" cy="310896"/>
          </a:xfrm>
          <a:prstGeom prst="chevron">
            <a:avLst/>
          </a:prstGeom>
          <a:solidFill>
            <a:srgbClr val="E64B00"/>
          </a:solidFill>
          <a:ln/>
        </p:spPr>
      </p:sp>
      <p:sp>
        <p:nvSpPr>
          <p:cNvPr id="9" name="Shape 7"/>
          <p:cNvSpPr/>
          <p:nvPr/>
        </p:nvSpPr>
        <p:spPr>
          <a:xfrm>
            <a:off x="3401568" y="2240280"/>
            <a:ext cx="2487168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584448" y="237744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1E TEGENSTANDER</a:t>
            </a:r>
            <a:endParaRPr lang="en-US" sz="850" dirty="0"/>
          </a:p>
        </p:txBody>
      </p:sp>
      <p:sp>
        <p:nvSpPr>
          <p:cNvPr id="11" name="Text 9"/>
          <p:cNvSpPr txBox="1"/>
          <p:nvPr/>
        </p:nvSpPr>
        <p:spPr>
          <a:xfrm>
            <a:off x="3584448" y="2670048"/>
            <a:ext cx="21762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Gaat in op de opzet en brengt nieuwe argumenten waarom het plan een slecht idee is of de stelling niet klopt.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925312" y="2724912"/>
            <a:ext cx="201168" cy="310896"/>
          </a:xfrm>
          <a:prstGeom prst="chevron">
            <a:avLst/>
          </a:prstGeom>
          <a:solidFill>
            <a:srgbClr val="E64B00"/>
          </a:solidFill>
          <a:ln/>
        </p:spPr>
      </p:sp>
      <p:sp>
        <p:nvSpPr>
          <p:cNvPr id="13" name="Shape 11"/>
          <p:cNvSpPr/>
          <p:nvPr/>
        </p:nvSpPr>
        <p:spPr>
          <a:xfrm>
            <a:off x="6163056" y="2240280"/>
            <a:ext cx="2487168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45936" y="237744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2E VOORSTANDER</a:t>
            </a:r>
            <a:endParaRPr lang="en-US" sz="850" dirty="0"/>
          </a:p>
        </p:txBody>
      </p:sp>
      <p:sp>
        <p:nvSpPr>
          <p:cNvPr id="15" name="Text 13"/>
          <p:cNvSpPr txBox="1"/>
          <p:nvPr/>
        </p:nvSpPr>
        <p:spPr>
          <a:xfrm>
            <a:off x="6345936" y="2670048"/>
            <a:ext cx="21762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Weerlegt de tegenargumenten en bouwt de zaak vóór verder op.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8686800" y="2724912"/>
            <a:ext cx="201168" cy="310896"/>
          </a:xfrm>
          <a:prstGeom prst="chevron">
            <a:avLst/>
          </a:prstGeom>
          <a:solidFill>
            <a:srgbClr val="E64B00"/>
          </a:solidFill>
          <a:ln/>
        </p:spPr>
      </p:sp>
      <p:sp>
        <p:nvSpPr>
          <p:cNvPr id="17" name="Shape 15"/>
          <p:cNvSpPr/>
          <p:nvPr/>
        </p:nvSpPr>
        <p:spPr>
          <a:xfrm>
            <a:off x="8924544" y="2240280"/>
            <a:ext cx="2487168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107424" y="237744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2E TEGENSTANDER</a:t>
            </a:r>
            <a:endParaRPr lang="en-US" sz="850" dirty="0"/>
          </a:p>
        </p:txBody>
      </p:sp>
      <p:sp>
        <p:nvSpPr>
          <p:cNvPr id="19" name="Text 17"/>
          <p:cNvSpPr txBox="1"/>
          <p:nvPr/>
        </p:nvSpPr>
        <p:spPr>
          <a:xfrm>
            <a:off x="9107424" y="2670048"/>
            <a:ext cx="217627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350"/>
              </a:lnSpc>
              <a:buNone/>
            </a:pPr>
            <a:r>
              <a:rPr lang="en-US" sz="100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Sluit het debat af: de balans, en waarom de stelling het niet haalt.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640080" y="3749040"/>
            <a:ext cx="10908792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DEDAD1"/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914400" y="393192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AAN TAFEL</a:t>
            </a:r>
            <a:endParaRPr lang="en-US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4224528"/>
            <a:ext cx="50292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ts val="14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Twee tegen twee: de kanten worden toegewezen, niet gekozen. Je verdedigt een kant, niet je mening.</a:t>
            </a:r>
            <a:endParaRPr lang="en-US" sz="1050" dirty="0"/>
          </a:p>
          <a:p>
            <a:pPr marL="152400" indent="-152400">
              <a:lnSpc>
                <a:spcPts val="14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voorzitter geeft het woord. Wie het woord niet heeft, luistert.</a:t>
            </a:r>
            <a:endParaRPr lang="en-US" sz="1050" dirty="0"/>
          </a:p>
          <a:p>
            <a:pPr marL="152400" indent="-152400">
              <a:lnSpc>
                <a:spcPts val="14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Interrumperen mag alleen met toestemming van de spreker: hand omhoog, gaan staan, en wachten tot de spreker je het woord geeft. Hij mag weigeren.</a:t>
            </a:r>
            <a:endParaRPr lang="en-US" sz="1050" dirty="0"/>
          </a:p>
          <a:p>
            <a:pPr marL="152400" indent="-152400">
              <a:lnSpc>
                <a:spcPts val="1400"/>
              </a:lnSpc>
              <a:buSzPct val="100000"/>
              <a:buChar char="•"/>
            </a:pPr>
            <a:r>
              <a:rPr lang="en-US" sz="10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Op de inhoud, niet op de persoon. De voorzitter bewaakt tijd en beurten, niet de inhoud.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6355080" y="3931920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2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IN DE ZAAL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355080" y="4224528"/>
            <a:ext cx="49377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lnSpc>
                <a:spcPts val="14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publiek kiest vooraf partij, zichtbaar: links of rechts.</a:t>
            </a:r>
            <a:endParaRPr lang="en-US" sz="1050" dirty="0"/>
          </a:p>
          <a:p>
            <a:pPr marL="152400" indent="-152400">
              <a:lnSpc>
                <a:spcPts val="1400"/>
              </a:lnSpc>
              <a:spcAft>
                <a:spcPts val="700"/>
              </a:spcAft>
              <a:buSzPct val="100000"/>
              <a:buChar char="•"/>
            </a:pPr>
            <a:r>
              <a:rPr lang="en-US" sz="10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Overlopen mag altijd, en is zichtbaar: je wisselt van plek.</a:t>
            </a:r>
            <a:endParaRPr lang="en-US" sz="1050" dirty="0"/>
          </a:p>
          <a:p>
            <a:pPr marL="152400" indent="-152400">
              <a:lnSpc>
                <a:spcPts val="1400"/>
              </a:lnSpc>
              <a:buSzPct val="100000"/>
              <a:buChar char="•"/>
            </a:pPr>
            <a:r>
              <a:rPr lang="en-US" sz="10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Aan het eind de telling: wie liep over, en op welk argument. Dat is de oogst.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Heeft de eerste voorstander alle zes punten gezet? Anders heeft de tegenpartij het makkelijk.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</a:t>
            </a: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1"/>
              </a:rPr>
              <a:t>burodevakmannen.nl</a:t>
            </a:r>
            <a:endParaRPr lang="en-US" sz="800" dirty="0"/>
          </a:p>
        </p:txBody>
      </p:sp>
      <p:pic>
        <p:nvPicPr>
          <p:cNvPr id="27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05 · DE ARGUMENTATIE: DE STANDAARDGESCHILPUNTEN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zes vragen van elk pleidooi.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vaste opbouw van een pleidooi, uit het wedstrijddebat. Wie de zes vragen beantwoordt, overtuigt. Wie ze stelt, haalt een zwak plan onderuit.</a:t>
            </a:r>
            <a:endParaRPr lang="en-US" sz="12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240280"/>
          <a:ext cx="10908792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2011680"/>
                <a:gridCol w="4206240"/>
                <a:gridCol w="4233672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NR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GESCHILPUNT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ZO BOUW JE OP (VÓÓR)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ZO HAAL JE ONDERUIT (TEGEN)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64B0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1</a:t>
                      </a:r>
                      <a:endParaRPr lang="en-US" sz="10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Het probleem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Wat is er precies aan de hand? Benoem het concreet, met de feiten erbij.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Is dit wel het probleem, of een symptoom van iets anders?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64B0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2</a:t>
                      </a:r>
                      <a:endParaRPr lang="en-US" sz="10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De ernst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Waarom is het een groot probleem? Wie heeft er last van, en hoeveel?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Zo groot is het niet. Waarom zou je het dan oplossen?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64B0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3</a:t>
                      </a:r>
                      <a:endParaRPr lang="en-US" sz="10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De oorzaak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Waarom ligt het aan ons, aan hoe we het nu doen? Alleen dan helpt anders doen.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Het wordt door iets anders veroorzaakt. Jouw plan raakt dat niet.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64B0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4</a:t>
                      </a:r>
                      <a:endParaRPr lang="en-US" sz="10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De oplossing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Wat stellen we voor, en waarom lost dát het probleem daadwerkelijk op?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Lost dit het probleem op, of wordt het probleem alleen verplaatst?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64B0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5</a:t>
                      </a:r>
                      <a:endParaRPr lang="en-US" sz="10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De uitvoerbaarheid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Kunnen we dit, met de mensen, het geld en de tijd die we hebben?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Het kan niet, of het kost meer dan we hebben.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E64B00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6</a:t>
                      </a:r>
                      <a:endParaRPr lang="en-US" sz="100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De neveneffecten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Wat levert het plan nóg meer op, buiten het probleem zelf?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9171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Wat maakt het plan elders kapot, en weegt dat op tegen de winst?</a:t>
                      </a:r>
                      <a:endParaRPr lang="en-US" sz="100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Welke van de zes slaat jouw pleidooi over? Daar begint de tegenpartij.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</a:t>
            </a: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1"/>
              </a:rPr>
              <a:t>burodevakmannen.nl</a:t>
            </a:r>
            <a:endParaRPr lang="en-US" sz="800" dirty="0"/>
          </a:p>
        </p:txBody>
      </p:sp>
      <p:pic>
        <p:nvPicPr>
          <p:cNvPr id="8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06 · DE STELLINGEN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Scherp op de plek waar het schuurt.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Een goede stelling verdeelt de zaal. Formuleer hem als een keuze die pijn doet, niet als een open vraag.</a:t>
            </a:r>
            <a:endParaRPr lang="en-US" sz="12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240280"/>
          <a:ext cx="1090879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2560320"/>
                <a:gridCol w="2560320"/>
                <a:gridCol w="2496312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STELLING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STERKSTE ARGUMENT VÓÓR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STERKSTE ARGUMENT TEGEN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WAAR ZIT DE SPANNING ECHT?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Onze groei komt de komende jaren van nieuwe klanten, niet van bestaande.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Alleen instroom beweegt de cijfers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Bestaande klanten houden is goedkoper dan nieuwe winnen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Waar we budget en aandacht op zetten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Zou de helft van de zaal hier tegen zijn? Anders is het geen stelling.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</a:t>
            </a: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1"/>
              </a:rPr>
              <a:t>burodevakmannen.nl</a:t>
            </a:r>
            <a:endParaRPr lang="en-US" sz="800" dirty="0"/>
          </a:p>
        </p:txBody>
      </p:sp>
      <p:pic>
        <p:nvPicPr>
          <p:cNvPr id="8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07 · DE OOGST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Post-its zijn geen resultaat.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De oogst van een sessie is pas iets waard als iemand de synthese maakt. Leg vast wat nieuw was, wie bewoog en wat het voor het plan betekent.</a:t>
            </a:r>
            <a:endParaRPr lang="en-US" sz="12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240280"/>
          <a:ext cx="1090879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206240"/>
                <a:gridCol w="3410712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ARGUMENT DAT NIEUW WAS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WIE VAN GEDACHTEN VERANDERDE, EN WAAROM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WAT DIT VOOR HET PLAN BETEKENT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Wat vóór de sessie niemand hardop zei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Welke kant liep over, op welk argument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Een keuze, een actie, of iets dat we niet meer doen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Staat hier iets dat vóór de sessie niemand hardop zei?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</a:t>
            </a: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1"/>
              </a:rPr>
              <a:t>burodevakmannen.nl</a:t>
            </a:r>
            <a:endParaRPr lang="en-US" sz="800" dirty="0"/>
          </a:p>
        </p:txBody>
      </p:sp>
      <p:pic>
        <p:nvPicPr>
          <p:cNvPr id="8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FB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754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08 · DE TERUGKOPPELING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841248"/>
            <a:ext cx="109087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Laat zien wat je ermee deed.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00200"/>
            <a:ext cx="10881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250" dirty="0">
                <a:solidFill>
                  <a:srgbClr val="191713"/>
                </a:solidFill>
                <a:latin typeface="Archivo" pitchFamily="34" charset="0"/>
                <a:ea typeface="Archivo" pitchFamily="34" charset="-122"/>
                <a:cs typeface="Archivo" pitchFamily="34" charset="-120"/>
              </a:rPr>
              <a:t>Het onderdeel dat bijna iedereen overslaat. Eén pagina, naar iedereen die er was: dit hebben we overgenomen, dit niet, en hierom.</a:t>
            </a:r>
            <a:endParaRPr lang="en-US" sz="125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2240280"/>
          <a:ext cx="10908792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1645920"/>
                <a:gridCol w="5239512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DE INBRENG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OVERGENOMEN?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50" spc="200" kern="0" dirty="0">
                          <a:solidFill>
                            <a:srgbClr val="FFFFFF"/>
                          </a:solidFill>
                          <a:latin typeface="IBM Plex Mono" pitchFamily="34" charset="0"/>
                          <a:ea typeface="IBM Plex Mono" pitchFamily="34" charset="-122"/>
                          <a:cs typeface="IBM Plex Mono" pitchFamily="34" charset="-120"/>
                        </a:rPr>
                        <a:t>WAAROM WEL, OF WAAROM NIET</a:t>
                      </a:r>
                      <a:endParaRPr lang="en-US" sz="850" dirty="0">
                        <a:latin typeface="IBM Plex Mono" charset="0"/>
                        <a:ea typeface="IBM Plex Mono" charset="0"/>
                        <a:cs typeface="IBM Plex Mono" charset="0"/>
                      </a:endParaRPr>
                    </a:p>
                  </a:txBody>
                  <a:tcPr marL="73152" marR="73152" marT="73152" marB="73152" anchor="ctr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1210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Bijvoorbeeld: bestaande klanten eerst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ja / nee / deels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i="1" dirty="0">
                          <a:solidFill>
                            <a:srgbClr val="6F6B63"/>
                          </a:solidFill>
                          <a:latin typeface="Archivo" pitchFamily="34" charset="0"/>
                          <a:ea typeface="Archivo" pitchFamily="34" charset="-122"/>
                          <a:cs typeface="Archivo" pitchFamily="34" charset="-120"/>
                        </a:rPr>
                        <a:t>Omdat … (zie de synthese, pagina 07)</a:t>
                      </a: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Archivo" charset="0"/>
                        <a:ea typeface="Archivo" charset="0"/>
                        <a:cs typeface="Archivo" charset="0"/>
                      </a:endParaRPr>
                    </a:p>
                  </a:txBody>
                  <a:tcPr marL="73152" marR="73152" marT="73152" marB="73152" anchor="t">
                    <a:lnL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EDA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640080" y="5989320"/>
            <a:ext cx="10881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spc="150" kern="0" dirty="0">
                <a:solidFill>
                  <a:srgbClr val="E64B00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DE TOETS · Heeft iedereen die kwam dit gezien voordat het plan definitief werd?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6473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</a:rPr>
              <a:t>buro de vakmannen · </a:t>
            </a:r>
            <a:r>
              <a:rPr lang="en-US" sz="800" dirty="0">
                <a:solidFill>
                  <a:srgbClr val="6F6B63"/>
                </a:solidFill>
                <a:latin typeface="IBM Plex Mono" pitchFamily="34" charset="0"/>
                <a:ea typeface="IBM Plex Mono" pitchFamily="34" charset="-122"/>
                <a:cs typeface="IBM Plex Mono" pitchFamily="34" charset="-120"/>
                <a:hlinkClick r:id="rIdBdvLink1"/>
              </a:rPr>
              <a:t>burodevakmannen.nl</a:t>
            </a:r>
            <a:endParaRPr lang="en-US" sz="800" dirty="0"/>
          </a:p>
        </p:txBody>
      </p:sp>
      <p:pic>
        <p:nvPicPr>
          <p:cNvPr id="8" name="Image 0" descr="logo_zt_papi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95560" y="6428232"/>
            <a:ext cx="1353312" cy="20208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7F7A71"/>
      </a:hlink>
      <a:folHlink>
        <a:srgbClr val="7F7A7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Buro de Vakmannen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Buro de Vakmannen Presentation</dc:title>
  <dc:subject>Buro de Vakmannen Presentation</dc:subject>
  <dc:creator>Buro de Vakmannen</dc:creator>
  <cp:lastModifiedBy>Buro de Vakmannen</cp:lastModifiedBy>
  <cp:revision>1</cp:revision>
  <dcterms:created xsi:type="dcterms:W3CDTF">2026-09-09T08:44:59Z</dcterms:created>
  <dcterms:modified xsi:type="dcterms:W3CDTF">2026-09-09T08:44:59Z</dcterms:modified>
</cp:coreProperties>
</file>