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Relationship Id="rIdBdvLink1" Type="http://schemas.openxmlformats.org/officeDocument/2006/relationships/hyperlink" Target="https://burodevakmannen.nl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Relationship Id="rIdBdvLink1" Type="http://schemas.openxmlformats.org/officeDocument/2006/relationships/hyperlink" Target="https://burodevakmannen.nl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Relationship Id="rIdBdvLink1" Type="http://schemas.openxmlformats.org/officeDocument/2006/relationships/hyperlink" Target="https://burodevakmannen.nl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Relationship Id="rIdBdvLink1" Type="http://schemas.openxmlformats.org/officeDocument/2006/relationships/hyperlink" Target="https://burodevakmannen.nl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Relationship Id="rIdBdvLink1" Type="http://schemas.openxmlformats.org/officeDocument/2006/relationships/hyperlink" Target="https://burodevakmannen.nl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Relationship Id="rIdBdvLink1" Type="http://schemas.openxmlformats.org/officeDocument/2006/relationships/hyperlink" Target="https://burodevakmannen.nl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Relationship Id="rIdBdvLink1" Type="http://schemas.openxmlformats.org/officeDocument/2006/relationships/hyperlink" Target="https://burodevakmannen.nl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Relationship Id="rIdBdvLink1" Type="http://schemas.openxmlformats.org/officeDocument/2006/relationships/hyperlink" Target="https://burodevakmannen.nl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Relationship Id="rIdBdvLink1" Type="http://schemas.openxmlformats.org/officeDocument/2006/relationships/hyperlink" Target="https://burodevakmannen.nl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Relationship Id="rIdBdvLink1" Type="http://schemas.openxmlformats.org/officeDocument/2006/relationships/hyperlink" Target="https://burodevakmannen.nl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Relationship Id="rIdBdvLink1" Type="http://schemas.openxmlformats.org/officeDocument/2006/relationships/hyperlink" Target="https://burodevakmannen.nl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Relationship Id="rIdBdvLink1" Type="http://schemas.openxmlformats.org/officeDocument/2006/relationships/hyperlink" Target="https://burodevakmannen.nl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Relationship Id="rIdBdvLink1" Type="http://schemas.openxmlformats.org/officeDocument/2006/relationships/hyperlink" Target="https://burodevakmannen.nl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Relationship Id="rIdBdvLink1" Type="http://schemas.openxmlformats.org/officeDocument/2006/relationships/hyperlink" Target="https://burodevakmannen.nl/" TargetMode="External"/><Relationship Id="rIdBdvLink2" Type="http://schemas.openxmlformats.org/officeDocument/2006/relationships/hyperlink" Target="mailto:info@burodevakmannen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2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cover_don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58368"/>
            <a:ext cx="3291840" cy="89428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2560320"/>
            <a:ext cx="10881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2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bouwtekening voor je jaarplan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397764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Van marktbeeld tot actielijst: wat een jaarplan minimaal moet beantwoorden.</a:t>
            </a:r>
            <a:endParaRPr lang="en-US" sz="15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 een vaste volgorde, want daar zit het verschil.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54864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Eerst begrijpen, dan oordelen.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60350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6B2A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editie 2027 · hoort bij het stuk: Een goed jaarplan begint niet bij de cijfers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 WERKT HET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Dit is geen invuloefening.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783080"/>
            <a:ext cx="6400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Een sjabloon verleidt tot invullen, en invullen is geen denken. Deze bouwtekening doet het omgekeerde: hij dwingt de volgorde af.</a:t>
            </a:r>
            <a:endParaRPr lang="en-US" sz="13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Elke pagina stelt één vraag. Onderaan staat de toets. Haal je die niet, dan is de pagina niet af, hoe vol hij ook staat. Werk de pagina's in volgorde af: de cijfers komen pas als de keuze staat.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406640" y="1783080"/>
            <a:ext cx="411480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0" y="205740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AFSPRAKEN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2423160"/>
            <a:ext cx="3474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grijze teksten vervang je door je eigen antwoorden</a:t>
            </a:r>
            <a:endParaRPr lang="en-US" sz="1150" dirty="0"/>
          </a:p>
          <a:p>
            <a:pPr marL="152400" indent="-1524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toetsregels laat je staan</a:t>
            </a:r>
            <a:endParaRPr lang="en-US" sz="1150" dirty="0"/>
          </a:p>
          <a:p>
            <a:pPr marL="152400" indent="-152400">
              <a:lnSpc>
                <a:spcPts val="1600"/>
              </a:lnSpc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Elk getal krijgt een bron op de laatste pagina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9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· BUITEN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verandert er in de markt?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Niet tien marktontwikkelingen. De twee of drie die er komend jaar toe doen, met het waarom erbij.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ONTWIKKELING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Beschrijf wat er speelt, waarom het er juist nu toe doet, en waar het bewijs staat (bron …).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79976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4296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ONTWIKKELING 2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654296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…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119872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94192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ONTWIKKELING 3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…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Staat hier waaróm, of alleen wát?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16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· BINNEN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Waar ben je sterk, waar kwetsbaar?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Alleen wat er komend jaar toe doet. Een sterkte telt als de klant hem merkt; een zwakte telt als de markt hem afstraft.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STERK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of drie punten. Waar win je het nu echt op, en waar blijkt dat uit (bron …)?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53912" y="228600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8232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KWETSBAAR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428232" y="2852928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of drie punten. Wat je hier niet opschrijft, wordt komend jaar ook niet opgelost.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Zou je scherpste concurrent dit lijstje herkennen?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13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· DE SYNTHESE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Waar raakt buiten aan binnen?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hart van het plan: leg de ontwikkelingen naast je sterktes en zwaktes. Waar het klikt of schuurt, daar valt de keuze.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539496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WAAR HET KLIKT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4846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Welke ontwikkeling van pagina 01 maakt een sterkte van pagina 02 méér waard?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53912" y="2286000"/>
            <a:ext cx="539496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8232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WAAR HET SCHUURT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428232" y="2852928"/>
            <a:ext cx="4846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Welke ontwikkeling maakt een zwakte gevaarlijk, of een sterkte minder waard?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4480560"/>
            <a:ext cx="10908792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914400" y="4709160"/>
            <a:ext cx="10360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KERN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5047488"/>
            <a:ext cx="10360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uitdaging of kans waar dit plan om draait. Eén zin, die volgt uit de twee vakken hierboven.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Volgt dit uit pagina 01 en 02, of staat het er los van?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16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· DE RICHTING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Welke ene keuze volgt hieruit?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richting is het antwoord op de kern van pagina 03. Eén keuze, groot opgeschreven, want hier draait het plan om.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10908792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10360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KEUZE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103601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zin. De keuze die uit de synthese volgt, en die dus ook dingen uitsluit.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908792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4663440"/>
            <a:ext cx="10360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DEZE KEUZE NIET BETEKENT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001768"/>
            <a:ext cx="10360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of drie dingen die je hiermee bewust laat liggen. Dat maakt de keuze echt.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Is dit één keuze, of drie ambities in een jasje?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13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· VOOR WIE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Voor welke klanten doe je dit?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Een plan voor iedereen is een plan voor niemand. Drie kolommen, alle drie verplicht.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WINNEN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moet erbij komen, en waarom kiezen die volgend jaar wél voor jou?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79976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4296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BEHOUDEN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654296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mag je niet verliezen, en wat houdt ze precies vast?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119872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94192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LOSLATEN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kost meer dan hij oplevert, of past niet meer bij de keuze op pagina 04?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Durf je de derde kolom in te vullen?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16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 · WAARLANGS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Via welke kanalen maak je het waar?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Waar vind je ze en waar bedien je ze. Kies op waar de klant zit, niet op waar je al zat.</a:t>
            </a:r>
            <a:endParaRPr lang="en-US" sz="12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926080"/>
                <a:gridCol w="2286000"/>
                <a:gridCol w="277063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KANAAL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ROL: WERVEN OF BEHOUDEN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MEER, GELIJK OF MINDER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WAAROM (BRON)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partnerkanaal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werven, segment X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meer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hoogste instroom per euro in 2026, bron 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Gekozen op waar zij zitten, of op waar jij al zat?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 · DE DOELSTELLINGEN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moet het opleveren?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Zet naast elk doel wat het werkelijk was, bij jullie en bij vergelijkbare gevallen. Dat ene getal maakt elke ambitie eerlijker.</a:t>
            </a:r>
            <a:endParaRPr lang="en-US" sz="12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3959352"/>
                <a:gridCol w="1737360"/>
                <a:gridCol w="1737360"/>
                <a:gridCol w="1737360"/>
                <a:gridCol w="173736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DOELSTELLING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DOEL 2027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WERKELIJK 2026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WERKELIJK 2025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BRON (NR)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instroom nieuwe klanten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1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Geen getal zonder bron.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 · DE ACTIES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gaan we doen, en hoe hangt het samen?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Acties die elkaar versterken en dezelfde kant op duwen. Wat de richting niet dient, hoort hier niet.</a:t>
            </a:r>
            <a:endParaRPr lang="en-US" sz="12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5056632"/>
                <a:gridCol w="16459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ACTIE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HOE VERSTERKT DIT DE RICHTING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EIGENAAR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vernieuw de propositie voor segment X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Raakt de kern van de keuze op pagina 04, omdat 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naam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Versterken ze elkaar, of is het los zand met een kaft?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 · WAT WE NIET DOEN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afgewezen alternatieven.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pagina die laat zien dat er gekozen is, niet gegokt. Dit is vaak de overtuigendste pagina van het plan.</a:t>
            </a:r>
            <a:endParaRPr lang="en-US" sz="12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61539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OVERWOGEN ALTERNATIEF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WAAROM NIET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prijsverlaging in segment X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synthese wijst op gemak, niet op prijs. Zie pagina 03, bron …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Zou een buitenstaander snappen waarom dit afviel?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 · DE OGSM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hele plan op één pagina.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Objective, goals, strategies, measures: de stuurpagina van het jaar. Alles hiervoor komt hier samen. Deze pagina stuurt; de volgende vertelt.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40280"/>
            <a:ext cx="10908792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468880"/>
            <a:ext cx="10360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OBJECTIVE · DOEL DOOR DOEN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07208"/>
            <a:ext cx="103601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kwalitatieve zin: wat bereik je, door wat te doen? De keuze van pagina 04, geformuleerd als doel.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40080" y="3337560"/>
            <a:ext cx="3108960" cy="2551176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356616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GOALS · KWANTITATIEF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904488"/>
            <a:ext cx="2560320" cy="1728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Drie tot vijf getallen die het objective meetbaar maken. Dezelfde als op pagina 07.</a:t>
            </a:r>
            <a:endParaRPr lang="en-US" sz="11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977640" y="3337560"/>
          <a:ext cx="7571232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2286000"/>
                <a:gridCol w="263347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STRATEGIES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KPI'S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ACTIES · EIGENAAR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7223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Route 1, in één zin: bereik … door …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kpi's die optellen naar de goals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acties die de kpi's bewegen, met naam erbij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23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23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9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Staat hier iets nieuws? Dan mist er hiervoor een pagina.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14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 · HET VERHAAL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Vertel het plan in vijf minuten.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samenvatting die je zonder de andere pagina's kunt vertellen. In gewone taal, aan de mensen die het gaan doen.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 · DE SITUATIE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zinnen: dit gebeurt er buiten, dit kunnen wij wel en niet.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79976" y="228600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4296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 · DE KEUZE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654296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zin. Dezelfde als op pagina 04.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119872" y="228600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94192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 · VOOR WIE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we winnen, wie we houden, wie we loslaten.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406908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4400" y="429768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 · DE DOELEN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914400" y="463600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twee of drie getallen die tellen.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79976" y="406908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654296" y="429768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 · DE ACTIES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4654296" y="463600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Drie regels: dit gaan we doen, en zo hangt het samen.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119872" y="4069080"/>
            <a:ext cx="34290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94192" y="429768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 · WAT WE NIET DOEN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8394192" y="463600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regel: dit lieten we bewust liggen, hierom.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Kun je dit vertellen zonder de rest erbij te pakken?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25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 · DE BRONNEN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Geen getal zonder bron. Ook hier niet.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Elk getal in dit plan verwijst naar een nummer hieronder. Wat geen bron heeft, gaat eruit of heet voortaan een aanname.</a:t>
            </a:r>
            <a:endParaRPr lang="en-US" sz="12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86000"/>
          <a:ext cx="10908792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6217920"/>
                <a:gridCol w="38679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BRON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GEBRUIKT VOOR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1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jaarrapportage 2026, eigen administratie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realisatiecijfers, pagina 07</a:t>
                      </a: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7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12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COLOFON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Gemaakt door Buro de Vakmannen.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92024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Deze bouwtekening hoort bij de reeks over het jaarplan 2027 op </a:t>
            </a:r>
            <a:r>
              <a:rPr lang="en-US" sz="13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  <a:hlinkClick r:id="rIdBdvLink1"/>
              </a:rPr>
              <a:t>burodevakmannen.nl</a:t>
            </a:r>
            <a:r>
              <a:rPr lang="en-US" sz="13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. Vrij te gebruiken binnen je eigen organisatie. Doorgeven mag, verkopen niet.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10896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Loop je vast bij een van de stappen? Eén gesprek. Jij vertelt, wij vragen door.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79476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2"/>
              </a:rPr>
              <a:t>info@burodevakmannen.nl</a:t>
            </a:r>
            <a:endParaRPr lang="en-US" sz="1600" dirty="0"/>
          </a:p>
        </p:txBody>
      </p:sp>
      <p:pic>
        <p:nvPicPr>
          <p:cNvPr id="7" name="Image 0" descr="logo_zt_don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394960"/>
            <a:ext cx="2377440" cy="49926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B6B2A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B6B2A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7F7A71"/>
      </a:hlink>
      <a:folHlink>
        <a:srgbClr val="7F7A7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Buro de Vakmannen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Buro de Vakmannen Presentation</dc:title>
  <dc:subject>Buro de Vakmannen Presentation</dc:subject>
  <dc:creator>Buro de Vakmannen</dc:creator>
  <cp:lastModifiedBy>Buro de Vakmannen</cp:lastModifiedBy>
  <cp:revision>1</cp:revision>
  <dcterms:created xsi:type="dcterms:W3CDTF">2026-08-26T18:39:36Z</dcterms:created>
  <dcterms:modified xsi:type="dcterms:W3CDTF">2026-08-26T18:39:36Z</dcterms:modified>
</cp:coreProperties>
</file>